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 name="Google Shape;3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 name="Google Shape;3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 name="Google Shape;6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 name="Google Shape;6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image" Target="../media/image3.png"/><Relationship Id="rId5" Type="http://schemas.openxmlformats.org/officeDocument/2006/relationships/image" Target="../media/image15.png"/><Relationship Id="rId6" Type="http://schemas.openxmlformats.org/officeDocument/2006/relationships/image" Target="../media/image22.png"/><Relationship Id="rId7" Type="http://schemas.openxmlformats.org/officeDocument/2006/relationships/image" Target="../media/image13.png"/><Relationship Id="rId8"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image" Target="../media/image19.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19.png"/><Relationship Id="rId5" Type="http://schemas.openxmlformats.org/officeDocument/2006/relationships/image" Target="../media/image22.png"/><Relationship Id="rId6"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31.png"/><Relationship Id="rId6"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3B2C"/>
        </a:solidFill>
      </p:bgPr>
    </p:bg>
    <p:spTree>
      <p:nvGrpSpPr>
        <p:cNvPr id="15" name="Shape 15"/>
        <p:cNvGrpSpPr/>
        <p:nvPr/>
      </p:nvGrpSpPr>
      <p:grpSpPr>
        <a:xfrm>
          <a:off x="0" y="0"/>
          <a:ext cx="0" cy="0"/>
          <a:chOff x="0" y="0"/>
          <a:chExt cx="0" cy="0"/>
        </a:xfrm>
      </p:grpSpPr>
      <p:sp>
        <p:nvSpPr>
          <p:cNvPr id="16" name="Google Shape;16;p3"/>
          <p:cNvSpPr/>
          <p:nvPr/>
        </p:nvSpPr>
        <p:spPr>
          <a:xfrm>
            <a:off x="0" y="4709160"/>
            <a:ext cx="12188952" cy="2148840"/>
          </a:xfrm>
          <a:prstGeom prst="rect">
            <a:avLst/>
          </a:prstGeom>
          <a:solidFill>
            <a:srgbClr val="16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10424160" y="0"/>
            <a:ext cx="1828800" cy="18288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9966960" y="-457200"/>
            <a:ext cx="2743200" cy="27432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9509760" y="-914400"/>
            <a:ext cx="3657600" cy="36576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9052560" y="-1371600"/>
            <a:ext cx="4572000" cy="45720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8595360" y="-1828800"/>
            <a:ext cx="5486400" cy="54864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457200" y="5669280"/>
            <a:ext cx="1645920" cy="164592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868680" y="5257800"/>
            <a:ext cx="2468880" cy="246888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1280160" y="4846320"/>
            <a:ext cx="3291840" cy="329184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1691640" y="4434840"/>
            <a:ext cx="4114800" cy="41148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png" id="26" name="Google Shape;26;p3"/>
          <p:cNvPicPr preferRelativeResize="0"/>
          <p:nvPr/>
        </p:nvPicPr>
        <p:blipFill rotWithShape="1">
          <a:blip r:embed="rId3">
            <a:alphaModFix/>
          </a:blip>
          <a:srcRect b="0" l="0" r="0" t="0"/>
          <a:stretch/>
        </p:blipFill>
        <p:spPr>
          <a:xfrm>
            <a:off x="7594429" y="1742675"/>
            <a:ext cx="3972725" cy="3793257"/>
          </a:xfrm>
          <a:prstGeom prst="rect">
            <a:avLst/>
          </a:prstGeom>
          <a:noFill/>
          <a:ln>
            <a:noFill/>
          </a:ln>
        </p:spPr>
      </p:pic>
      <p:sp>
        <p:nvSpPr>
          <p:cNvPr id="27" name="Google Shape;27;p3"/>
          <p:cNvSpPr/>
          <p:nvPr/>
        </p:nvSpPr>
        <p:spPr>
          <a:xfrm>
            <a:off x="566849" y="1602350"/>
            <a:ext cx="7078500" cy="26679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6200"/>
              <a:buFont typeface="Cambria"/>
              <a:buNone/>
            </a:pPr>
            <a:r>
              <a:rPr b="1" i="0" lang="en-US" sz="7200" u="none" cap="none" strike="noStrike">
                <a:solidFill>
                  <a:srgbClr val="F3EEE3"/>
                </a:solidFill>
                <a:latin typeface="Cambria"/>
                <a:ea typeface="Cambria"/>
                <a:cs typeface="Cambria"/>
                <a:sym typeface="Cambria"/>
              </a:rPr>
              <a:t>MT E.L.K., INC.</a:t>
            </a:r>
            <a:endParaRPr b="0" i="0" sz="7200" u="none" cap="none" strike="noStrike">
              <a:solidFill>
                <a:schemeClr val="dk1"/>
              </a:solidFill>
              <a:latin typeface="Calibri"/>
              <a:ea typeface="Calibri"/>
              <a:cs typeface="Calibri"/>
              <a:sym typeface="Calibri"/>
            </a:endParaRPr>
          </a:p>
        </p:txBody>
      </p:sp>
      <p:cxnSp>
        <p:nvCxnSpPr>
          <p:cNvPr id="28" name="Google Shape;28;p3"/>
          <p:cNvCxnSpPr/>
          <p:nvPr/>
        </p:nvCxnSpPr>
        <p:spPr>
          <a:xfrm>
            <a:off x="658368" y="3639312"/>
            <a:ext cx="1828800" cy="0"/>
          </a:xfrm>
          <a:prstGeom prst="straightConnector1">
            <a:avLst/>
          </a:prstGeom>
          <a:noFill/>
          <a:ln cap="flat" cmpd="sng" w="31750">
            <a:solidFill>
              <a:srgbClr val="C1712F"/>
            </a:solidFill>
            <a:prstDash val="solid"/>
            <a:round/>
            <a:headEnd len="sm" w="sm" type="none"/>
            <a:tailEnd len="sm" w="sm" type="none"/>
          </a:ln>
        </p:spPr>
      </p:cxnSp>
      <p:sp>
        <p:nvSpPr>
          <p:cNvPr id="29" name="Google Shape;29;p3"/>
          <p:cNvSpPr/>
          <p:nvPr/>
        </p:nvSpPr>
        <p:spPr>
          <a:xfrm>
            <a:off x="640080" y="3767328"/>
            <a:ext cx="100584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900"/>
              <a:buFont typeface="Calibri"/>
              <a:buNone/>
            </a:pPr>
            <a:r>
              <a:rPr b="1" i="0" lang="en-US" sz="1900" u="none" cap="none" strike="noStrike">
                <a:solidFill>
                  <a:srgbClr val="D98F4E"/>
                </a:solidFill>
                <a:latin typeface="Calibri"/>
                <a:ea typeface="Calibri"/>
                <a:cs typeface="Calibri"/>
                <a:sym typeface="Calibri"/>
              </a:rPr>
              <a:t>DEALER &amp; AFFILIATE PROGRAM</a:t>
            </a:r>
            <a:endParaRPr b="0" i="0" sz="1900" u="none" cap="none" strike="noStrike">
              <a:solidFill>
                <a:schemeClr val="dk1"/>
              </a:solidFill>
              <a:latin typeface="Calibri"/>
              <a:ea typeface="Calibri"/>
              <a:cs typeface="Calibri"/>
              <a:sym typeface="Calibri"/>
            </a:endParaRPr>
          </a:p>
        </p:txBody>
      </p:sp>
      <p:sp>
        <p:nvSpPr>
          <p:cNvPr id="30" name="Google Shape;30;p3"/>
          <p:cNvSpPr/>
          <p:nvPr/>
        </p:nvSpPr>
        <p:spPr>
          <a:xfrm>
            <a:off x="640080" y="4315968"/>
            <a:ext cx="1005840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A9A8E"/>
              </a:buClr>
              <a:buSzPts val="1500"/>
              <a:buFont typeface="Calibri"/>
              <a:buNone/>
            </a:pPr>
            <a:r>
              <a:rPr b="0" i="1" lang="en-US" sz="1500" u="none" cap="none" strike="noStrike">
                <a:solidFill>
                  <a:srgbClr val="9A9A8E"/>
                </a:solidFill>
                <a:latin typeface="Calibri"/>
                <a:ea typeface="Calibri"/>
                <a:cs typeface="Calibri"/>
                <a:sym typeface="Calibri"/>
              </a:rPr>
              <a:t>Premium Hunting Calls &amp; Outdoor Products  —  Livingston, Montana</a:t>
            </a:r>
            <a:endParaRPr b="0" i="0" sz="1500" u="none" cap="none" strike="noStrike">
              <a:solidFill>
                <a:schemeClr val="dk1"/>
              </a:solidFill>
              <a:latin typeface="Calibri"/>
              <a:ea typeface="Calibri"/>
              <a:cs typeface="Calibri"/>
              <a:sym typeface="Calibri"/>
            </a:endParaRPr>
          </a:p>
        </p:txBody>
      </p:sp>
      <p:sp>
        <p:nvSpPr>
          <p:cNvPr id="31" name="Google Shape;31;p3"/>
          <p:cNvSpPr/>
          <p:nvPr/>
        </p:nvSpPr>
        <p:spPr>
          <a:xfrm>
            <a:off x="640080" y="5120640"/>
            <a:ext cx="82296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8D5CC"/>
              </a:buClr>
              <a:buSzPts val="1300"/>
              <a:buFont typeface="Calibri"/>
              <a:buNone/>
            </a:pPr>
            <a:r>
              <a:rPr b="0" i="0" lang="en-US" sz="1300" u="none" cap="none" strike="noStrike">
                <a:solidFill>
                  <a:srgbClr val="D8D5CC"/>
                </a:solidFill>
                <a:latin typeface="Calibri"/>
                <a:ea typeface="Calibri"/>
                <a:cs typeface="Calibri"/>
                <a:sym typeface="Calibri"/>
              </a:rPr>
              <a:t>107 Sun Ave  •  PO Box 473  •  Livingston, MT 59047</a:t>
            </a:r>
            <a:endParaRPr b="0" i="0" sz="1300" u="none" cap="none" strike="noStrike">
              <a:solidFill>
                <a:schemeClr val="dk1"/>
              </a:solidFill>
              <a:latin typeface="Calibri"/>
              <a:ea typeface="Calibri"/>
              <a:cs typeface="Calibri"/>
              <a:sym typeface="Calibri"/>
            </a:endParaRPr>
          </a:p>
        </p:txBody>
      </p:sp>
      <p:sp>
        <p:nvSpPr>
          <p:cNvPr id="32" name="Google Shape;32;p3"/>
          <p:cNvSpPr/>
          <p:nvPr/>
        </p:nvSpPr>
        <p:spPr>
          <a:xfrm>
            <a:off x="640080" y="5440680"/>
            <a:ext cx="822960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8D5CC"/>
              </a:buClr>
              <a:buSzPts val="1300"/>
              <a:buFont typeface="Calibri"/>
              <a:buNone/>
            </a:pPr>
            <a:r>
              <a:rPr b="0" i="0" lang="en-US" sz="1300" u="none" cap="none" strike="noStrike">
                <a:solidFill>
                  <a:srgbClr val="D8D5CC"/>
                </a:solidFill>
                <a:latin typeface="Calibri"/>
                <a:ea typeface="Calibri"/>
                <a:cs typeface="Calibri"/>
                <a:sym typeface="Calibri"/>
              </a:rPr>
              <a:t>(406) 517-8923   •   office@elkinc.com   •   www.elkinc.com</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 name="Shape 37"/>
        <p:cNvGrpSpPr/>
        <p:nvPr/>
      </p:nvGrpSpPr>
      <p:grpSpPr>
        <a:xfrm>
          <a:off x="0" y="0"/>
          <a:ext cx="0" cy="0"/>
          <a:chOff x="0" y="0"/>
          <a:chExt cx="0" cy="0"/>
        </a:xfrm>
      </p:grpSpPr>
      <p:sp>
        <p:nvSpPr>
          <p:cNvPr id="38" name="Google Shape;38;p4"/>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500"/>
              <a:buFont typeface="Calibri"/>
              <a:buNone/>
            </a:pPr>
            <a:r>
              <a:rPr b="1" i="0" lang="en-US" sz="1500" u="none" cap="none" strike="noStrike">
                <a:solidFill>
                  <a:srgbClr val="C1712F"/>
                </a:solidFill>
                <a:latin typeface="Calibri"/>
                <a:ea typeface="Calibri"/>
                <a:cs typeface="Calibri"/>
                <a:sym typeface="Calibri"/>
              </a:rPr>
              <a:t>PROGRAM OVERVIEW</a:t>
            </a:r>
            <a:endParaRPr b="0" i="0" sz="1500" u="none" cap="none" strike="noStrike">
              <a:solidFill>
                <a:schemeClr val="dk1"/>
              </a:solidFill>
              <a:latin typeface="Calibri"/>
              <a:ea typeface="Calibri"/>
              <a:cs typeface="Calibri"/>
              <a:sym typeface="Calibri"/>
            </a:endParaRPr>
          </a:p>
        </p:txBody>
      </p:sp>
      <p:sp>
        <p:nvSpPr>
          <p:cNvPr id="39" name="Google Shape;39;p4"/>
          <p:cNvSpPr/>
          <p:nvPr/>
        </p:nvSpPr>
        <p:spPr>
          <a:xfrm>
            <a:off x="640080" y="841248"/>
            <a:ext cx="1051560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3200"/>
              <a:buFont typeface="Cambria"/>
              <a:buNone/>
            </a:pPr>
            <a:r>
              <a:rPr b="1" i="0" lang="en-US" sz="3200" u="none" cap="none" strike="noStrike">
                <a:solidFill>
                  <a:srgbClr val="232323"/>
                </a:solidFill>
                <a:latin typeface="Cambria"/>
                <a:ea typeface="Cambria"/>
                <a:cs typeface="Cambria"/>
                <a:sym typeface="Cambria"/>
              </a:rPr>
              <a:t>Welcome to the MT Elk Inc</a:t>
            </a:r>
            <a:endParaRPr b="0" i="0" sz="3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32323"/>
              </a:buClr>
              <a:buSzPts val="3200"/>
              <a:buFont typeface="Cambria"/>
              <a:buNone/>
            </a:pPr>
            <a:r>
              <a:rPr b="1" i="0" lang="en-US" sz="3200" u="none" cap="none" strike="noStrike">
                <a:solidFill>
                  <a:srgbClr val="232323"/>
                </a:solidFill>
                <a:latin typeface="Cambria"/>
                <a:ea typeface="Cambria"/>
                <a:cs typeface="Cambria"/>
                <a:sym typeface="Cambria"/>
              </a:rPr>
              <a:t>Dealer Program</a:t>
            </a:r>
            <a:endParaRPr b="0" i="0" sz="3200" u="none" cap="none" strike="noStrike">
              <a:solidFill>
                <a:schemeClr val="dk1"/>
              </a:solidFill>
              <a:latin typeface="Calibri"/>
              <a:ea typeface="Calibri"/>
              <a:cs typeface="Calibri"/>
              <a:sym typeface="Calibri"/>
            </a:endParaRPr>
          </a:p>
        </p:txBody>
      </p:sp>
      <p:sp>
        <p:nvSpPr>
          <p:cNvPr id="40" name="Google Shape;40;p4"/>
          <p:cNvSpPr/>
          <p:nvPr/>
        </p:nvSpPr>
        <p:spPr>
          <a:xfrm>
            <a:off x="640080" y="2423160"/>
            <a:ext cx="10881360" cy="1554480"/>
          </a:xfrm>
          <a:prstGeom prst="rect">
            <a:avLst/>
          </a:prstGeom>
          <a:noFill/>
          <a:ln>
            <a:noFill/>
          </a:ln>
        </p:spPr>
        <p:txBody>
          <a:bodyPr anchorCtr="0" anchor="ctr" bIns="45700" lIns="91425" spcFirstLastPara="1" rIns="91425" wrap="square" tIns="45700">
            <a:noAutofit/>
          </a:bodyPr>
          <a:lstStyle/>
          <a:p>
            <a:pPr indent="0" lvl="0" marL="0" marR="0" rtl="0" algn="l">
              <a:lnSpc>
                <a:spcPct val="132000"/>
              </a:lnSpc>
              <a:spcBef>
                <a:spcPts val="0"/>
              </a:spcBef>
              <a:spcAft>
                <a:spcPts val="0"/>
              </a:spcAft>
              <a:buClr>
                <a:srgbClr val="232323"/>
              </a:buClr>
              <a:buSzPts val="1650"/>
              <a:buFont typeface="Calibri"/>
              <a:buNone/>
            </a:pPr>
            <a:r>
              <a:rPr b="0" i="0" lang="en-US" sz="1650" u="none" cap="none" strike="noStrike">
                <a:solidFill>
                  <a:srgbClr val="232323"/>
                </a:solidFill>
                <a:latin typeface="Calibri"/>
                <a:ea typeface="Calibri"/>
                <a:cs typeface="Calibri"/>
                <a:sym typeface="Calibri"/>
              </a:rPr>
              <a:t>We partner with authorized dealers across the United States and internationally to distribute our premium line of hunting calls and outdoor products. Our dealer program provides competitive pricing, reliable service, and the support you need to successfully market and sell our products to your customers.</a:t>
            </a:r>
            <a:endParaRPr b="0" i="0" sz="1650" u="none" cap="none" strike="noStrike">
              <a:solidFill>
                <a:schemeClr val="dk1"/>
              </a:solidFill>
              <a:latin typeface="Calibri"/>
              <a:ea typeface="Calibri"/>
              <a:cs typeface="Calibri"/>
              <a:sym typeface="Calibri"/>
            </a:endParaRPr>
          </a:p>
        </p:txBody>
      </p:sp>
      <p:sp>
        <p:nvSpPr>
          <p:cNvPr id="41" name="Google Shape;41;p4"/>
          <p:cNvSpPr/>
          <p:nvPr/>
        </p:nvSpPr>
        <p:spPr>
          <a:xfrm>
            <a:off x="640080" y="4251960"/>
            <a:ext cx="3429000" cy="1874520"/>
          </a:xfrm>
          <a:prstGeom prst="roundRect">
            <a:avLst>
              <a:gd fmla="val 3902"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a:off x="896112" y="4526280"/>
            <a:ext cx="548640" cy="548640"/>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Users.png" id="43" name="Google Shape;43;p4"/>
          <p:cNvPicPr preferRelativeResize="0"/>
          <p:nvPr/>
        </p:nvPicPr>
        <p:blipFill rotWithShape="1">
          <a:blip r:embed="rId3">
            <a:alphaModFix/>
          </a:blip>
          <a:srcRect b="0" l="0" r="0" t="0"/>
          <a:stretch/>
        </p:blipFill>
        <p:spPr>
          <a:xfrm>
            <a:off x="1016813" y="4646981"/>
            <a:ext cx="307238" cy="307238"/>
          </a:xfrm>
          <a:prstGeom prst="rect">
            <a:avLst/>
          </a:prstGeom>
          <a:noFill/>
          <a:ln>
            <a:noFill/>
          </a:ln>
        </p:spPr>
      </p:pic>
      <p:sp>
        <p:nvSpPr>
          <p:cNvPr id="44" name="Google Shape;44;p4"/>
          <p:cNvSpPr/>
          <p:nvPr/>
        </p:nvSpPr>
        <p:spPr>
          <a:xfrm>
            <a:off x="1600200" y="4507992"/>
            <a:ext cx="224028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600"/>
              <a:buFont typeface="Cambria"/>
              <a:buNone/>
            </a:pPr>
            <a:r>
              <a:rPr b="1" i="0" lang="en-US" sz="1600" u="none" cap="none" strike="noStrike">
                <a:solidFill>
                  <a:srgbClr val="232323"/>
                </a:solidFill>
                <a:latin typeface="Cambria"/>
                <a:ea typeface="Cambria"/>
                <a:cs typeface="Cambria"/>
                <a:sym typeface="Cambria"/>
              </a:rPr>
              <a:t>Authorized Dealers</a:t>
            </a:r>
            <a:endParaRPr b="0" i="0" sz="1600" u="none" cap="none" strike="noStrike">
              <a:solidFill>
                <a:schemeClr val="dk1"/>
              </a:solidFill>
              <a:latin typeface="Calibri"/>
              <a:ea typeface="Calibri"/>
              <a:cs typeface="Calibri"/>
              <a:sym typeface="Calibri"/>
            </a:endParaRPr>
          </a:p>
        </p:txBody>
      </p:sp>
      <p:sp>
        <p:nvSpPr>
          <p:cNvPr id="45" name="Google Shape;45;p4"/>
          <p:cNvSpPr/>
          <p:nvPr/>
        </p:nvSpPr>
        <p:spPr>
          <a:xfrm>
            <a:off x="896112" y="5212080"/>
            <a:ext cx="2916936" cy="82296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3"/>
              </a:buClr>
              <a:buSzPts val="1300"/>
              <a:buFont typeface="Calibri"/>
              <a:buNone/>
            </a:pPr>
            <a:r>
              <a:rPr b="0" i="0" lang="en-US" sz="1300" u="none" cap="none" strike="noStrike">
                <a:solidFill>
                  <a:srgbClr val="6E6E63"/>
                </a:solidFill>
                <a:latin typeface="Calibri"/>
                <a:ea typeface="Calibri"/>
                <a:cs typeface="Calibri"/>
                <a:sym typeface="Calibri"/>
              </a:rPr>
              <a:t>US &amp; international retail and online partners</a:t>
            </a:r>
            <a:endParaRPr b="0" i="0" sz="1300" u="none" cap="none" strike="noStrike">
              <a:solidFill>
                <a:schemeClr val="dk1"/>
              </a:solidFill>
              <a:latin typeface="Calibri"/>
              <a:ea typeface="Calibri"/>
              <a:cs typeface="Calibri"/>
              <a:sym typeface="Calibri"/>
            </a:endParaRPr>
          </a:p>
        </p:txBody>
      </p:sp>
      <p:sp>
        <p:nvSpPr>
          <p:cNvPr id="46" name="Google Shape;46;p4"/>
          <p:cNvSpPr/>
          <p:nvPr/>
        </p:nvSpPr>
        <p:spPr>
          <a:xfrm>
            <a:off x="4389120" y="4251960"/>
            <a:ext cx="3429000" cy="1874520"/>
          </a:xfrm>
          <a:prstGeom prst="roundRect">
            <a:avLst>
              <a:gd fmla="val 3902"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4645152" y="4526280"/>
            <a:ext cx="548640" cy="548640"/>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GiWhistle.png" id="48" name="Google Shape;48;p4"/>
          <p:cNvPicPr preferRelativeResize="0"/>
          <p:nvPr/>
        </p:nvPicPr>
        <p:blipFill rotWithShape="1">
          <a:blip r:embed="rId4">
            <a:alphaModFix/>
          </a:blip>
          <a:srcRect b="0" l="0" r="0" t="0"/>
          <a:stretch/>
        </p:blipFill>
        <p:spPr>
          <a:xfrm>
            <a:off x="4765853" y="4646981"/>
            <a:ext cx="307238" cy="307238"/>
          </a:xfrm>
          <a:prstGeom prst="rect">
            <a:avLst/>
          </a:prstGeom>
          <a:noFill/>
          <a:ln>
            <a:noFill/>
          </a:ln>
        </p:spPr>
      </p:pic>
      <p:sp>
        <p:nvSpPr>
          <p:cNvPr id="49" name="Google Shape;49;p4"/>
          <p:cNvSpPr/>
          <p:nvPr/>
        </p:nvSpPr>
        <p:spPr>
          <a:xfrm>
            <a:off x="5349240" y="4507992"/>
            <a:ext cx="224028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600"/>
              <a:buFont typeface="Cambria"/>
              <a:buNone/>
            </a:pPr>
            <a:r>
              <a:rPr b="1" i="0" lang="en-US" sz="1600" u="none" cap="none" strike="noStrike">
                <a:solidFill>
                  <a:srgbClr val="232323"/>
                </a:solidFill>
                <a:latin typeface="Cambria"/>
                <a:ea typeface="Cambria"/>
                <a:cs typeface="Cambria"/>
                <a:sym typeface="Cambria"/>
              </a:rPr>
              <a:t>Hunting Calls &amp; Gear</a:t>
            </a:r>
            <a:endParaRPr b="0" i="0" sz="1600" u="none" cap="none" strike="noStrike">
              <a:solidFill>
                <a:schemeClr val="dk1"/>
              </a:solidFill>
              <a:latin typeface="Calibri"/>
              <a:ea typeface="Calibri"/>
              <a:cs typeface="Calibri"/>
              <a:sym typeface="Calibri"/>
            </a:endParaRPr>
          </a:p>
        </p:txBody>
      </p:sp>
      <p:sp>
        <p:nvSpPr>
          <p:cNvPr id="50" name="Google Shape;50;p4"/>
          <p:cNvSpPr/>
          <p:nvPr/>
        </p:nvSpPr>
        <p:spPr>
          <a:xfrm>
            <a:off x="4645152" y="5212080"/>
            <a:ext cx="2916936" cy="82296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3"/>
              </a:buClr>
              <a:buSzPts val="1300"/>
              <a:buFont typeface="Calibri"/>
              <a:buNone/>
            </a:pPr>
            <a:r>
              <a:rPr b="0" i="0" lang="en-US" sz="1300" u="none" cap="none" strike="noStrike">
                <a:solidFill>
                  <a:srgbClr val="6E6E63"/>
                </a:solidFill>
                <a:latin typeface="Calibri"/>
                <a:ea typeface="Calibri"/>
                <a:cs typeface="Calibri"/>
                <a:sym typeface="Calibri"/>
              </a:rPr>
              <a:t>Our core product line</a:t>
            </a:r>
            <a:endParaRPr b="0" i="0" sz="1300" u="none" cap="none" strike="noStrike">
              <a:solidFill>
                <a:schemeClr val="dk1"/>
              </a:solidFill>
              <a:latin typeface="Calibri"/>
              <a:ea typeface="Calibri"/>
              <a:cs typeface="Calibri"/>
              <a:sym typeface="Calibri"/>
            </a:endParaRPr>
          </a:p>
        </p:txBody>
      </p:sp>
      <p:sp>
        <p:nvSpPr>
          <p:cNvPr id="51" name="Google Shape;51;p4"/>
          <p:cNvSpPr/>
          <p:nvPr/>
        </p:nvSpPr>
        <p:spPr>
          <a:xfrm>
            <a:off x="8138160" y="4251960"/>
            <a:ext cx="3429000" cy="1874520"/>
          </a:xfrm>
          <a:prstGeom prst="roundRect">
            <a:avLst>
              <a:gd fmla="val 3902"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8394192" y="4526280"/>
            <a:ext cx="548640" cy="548640"/>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Handshake.png" id="53" name="Google Shape;53;p4"/>
          <p:cNvPicPr preferRelativeResize="0"/>
          <p:nvPr/>
        </p:nvPicPr>
        <p:blipFill rotWithShape="1">
          <a:blip r:embed="rId5">
            <a:alphaModFix/>
          </a:blip>
          <a:srcRect b="0" l="0" r="0" t="0"/>
          <a:stretch/>
        </p:blipFill>
        <p:spPr>
          <a:xfrm>
            <a:off x="8514893" y="4646981"/>
            <a:ext cx="307238" cy="307238"/>
          </a:xfrm>
          <a:prstGeom prst="rect">
            <a:avLst/>
          </a:prstGeom>
          <a:noFill/>
          <a:ln>
            <a:noFill/>
          </a:ln>
        </p:spPr>
      </p:pic>
      <p:sp>
        <p:nvSpPr>
          <p:cNvPr id="54" name="Google Shape;54;p4"/>
          <p:cNvSpPr/>
          <p:nvPr/>
        </p:nvSpPr>
        <p:spPr>
          <a:xfrm>
            <a:off x="9098280" y="4507992"/>
            <a:ext cx="224028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600"/>
              <a:buFont typeface="Cambria"/>
              <a:buNone/>
            </a:pPr>
            <a:r>
              <a:rPr b="1" i="0" lang="en-US" sz="1600" u="none" cap="none" strike="noStrike">
                <a:solidFill>
                  <a:srgbClr val="232323"/>
                </a:solidFill>
                <a:latin typeface="Cambria"/>
                <a:ea typeface="Cambria"/>
                <a:cs typeface="Cambria"/>
                <a:sym typeface="Cambria"/>
              </a:rPr>
              <a:t>Dedicated Support</a:t>
            </a:r>
            <a:endParaRPr b="0" i="0" sz="1600" u="none" cap="none" strike="noStrike">
              <a:solidFill>
                <a:schemeClr val="dk1"/>
              </a:solidFill>
              <a:latin typeface="Calibri"/>
              <a:ea typeface="Calibri"/>
              <a:cs typeface="Calibri"/>
              <a:sym typeface="Calibri"/>
            </a:endParaRPr>
          </a:p>
        </p:txBody>
      </p:sp>
      <p:sp>
        <p:nvSpPr>
          <p:cNvPr id="55" name="Google Shape;55;p4"/>
          <p:cNvSpPr/>
          <p:nvPr/>
        </p:nvSpPr>
        <p:spPr>
          <a:xfrm>
            <a:off x="8394192" y="5212080"/>
            <a:ext cx="2916936" cy="82296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3"/>
              </a:buClr>
              <a:buSzPts val="1300"/>
              <a:buFont typeface="Calibri"/>
              <a:buNone/>
            </a:pPr>
            <a:r>
              <a:rPr b="0" i="0" lang="en-US" sz="1300" u="none" cap="none" strike="noStrike">
                <a:solidFill>
                  <a:srgbClr val="6E6E63"/>
                </a:solidFill>
                <a:latin typeface="Calibri"/>
                <a:ea typeface="Calibri"/>
                <a:cs typeface="Calibri"/>
                <a:sym typeface="Calibri"/>
              </a:rPr>
              <a:t>A team that backs every dealer</a:t>
            </a:r>
            <a:endParaRPr b="0" i="0" sz="1300" u="none" cap="none" strike="noStrike">
              <a:solidFill>
                <a:schemeClr val="dk1"/>
              </a:solidFill>
              <a:latin typeface="Calibri"/>
              <a:ea typeface="Calibri"/>
              <a:cs typeface="Calibri"/>
              <a:sym typeface="Calibri"/>
            </a:endParaRPr>
          </a:p>
        </p:txBody>
      </p:sp>
      <p:pic>
        <p:nvPicPr>
          <p:cNvPr descr="logo.png" id="56" name="Google Shape;56;p4"/>
          <p:cNvPicPr preferRelativeResize="0"/>
          <p:nvPr/>
        </p:nvPicPr>
        <p:blipFill rotWithShape="1">
          <a:blip r:embed="rId6">
            <a:alphaModFix/>
          </a:blip>
          <a:srcRect b="0" l="0" r="0" t="0"/>
          <a:stretch/>
        </p:blipFill>
        <p:spPr>
          <a:xfrm>
            <a:off x="457200" y="6345936"/>
            <a:ext cx="384048" cy="384048"/>
          </a:xfrm>
          <a:prstGeom prst="rect">
            <a:avLst/>
          </a:prstGeom>
          <a:noFill/>
          <a:ln>
            <a:noFill/>
          </a:ln>
        </p:spPr>
      </p:pic>
      <p:sp>
        <p:nvSpPr>
          <p:cNvPr id="57" name="Google Shape;57;p4"/>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58" name="Google Shape;58;p4"/>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02</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3B2C"/>
        </a:solidFill>
      </p:bgPr>
    </p:bg>
    <p:spTree>
      <p:nvGrpSpPr>
        <p:cNvPr id="63" name="Shape 63"/>
        <p:cNvGrpSpPr/>
        <p:nvPr/>
      </p:nvGrpSpPr>
      <p:grpSpPr>
        <a:xfrm>
          <a:off x="0" y="0"/>
          <a:ext cx="0" cy="0"/>
          <a:chOff x="0" y="0"/>
          <a:chExt cx="0" cy="0"/>
        </a:xfrm>
      </p:grpSpPr>
      <p:sp>
        <p:nvSpPr>
          <p:cNvPr id="64" name="Google Shape;64;p5"/>
          <p:cNvSpPr/>
          <p:nvPr/>
        </p:nvSpPr>
        <p:spPr>
          <a:xfrm>
            <a:off x="10607040" y="-822960"/>
            <a:ext cx="1828800" cy="18288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p:nvPr/>
        </p:nvSpPr>
        <p:spPr>
          <a:xfrm>
            <a:off x="10149840" y="-1280160"/>
            <a:ext cx="2743200" cy="27432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p:nvPr/>
        </p:nvSpPr>
        <p:spPr>
          <a:xfrm>
            <a:off x="9692640" y="-1737360"/>
            <a:ext cx="3657600" cy="36576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5"/>
          <p:cNvSpPr/>
          <p:nvPr/>
        </p:nvSpPr>
        <p:spPr>
          <a:xfrm>
            <a:off x="9235440" y="-2194560"/>
            <a:ext cx="4572000" cy="45720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8778240" y="-2651760"/>
            <a:ext cx="5486400" cy="54864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5"/>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500"/>
              <a:buFont typeface="Calibri"/>
              <a:buNone/>
            </a:pPr>
            <a:r>
              <a:rPr b="1" i="0" lang="en-US" sz="1500" u="none" cap="none" strike="noStrike">
                <a:solidFill>
                  <a:srgbClr val="D98F4E"/>
                </a:solidFill>
                <a:latin typeface="Calibri"/>
                <a:ea typeface="Calibri"/>
                <a:cs typeface="Calibri"/>
                <a:sym typeface="Calibri"/>
              </a:rPr>
              <a:t>DEALER BENEFITS</a:t>
            </a:r>
            <a:endParaRPr b="0" i="0" sz="1500" u="none" cap="none" strike="noStrike">
              <a:solidFill>
                <a:schemeClr val="dk1"/>
              </a:solidFill>
              <a:latin typeface="Calibri"/>
              <a:ea typeface="Calibri"/>
              <a:cs typeface="Calibri"/>
              <a:sym typeface="Calibri"/>
            </a:endParaRPr>
          </a:p>
        </p:txBody>
      </p:sp>
      <p:sp>
        <p:nvSpPr>
          <p:cNvPr id="70" name="Google Shape;70;p5"/>
          <p:cNvSpPr/>
          <p:nvPr/>
        </p:nvSpPr>
        <p:spPr>
          <a:xfrm>
            <a:off x="640080" y="841248"/>
            <a:ext cx="1060704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3000"/>
              <a:buFont typeface="Cambria"/>
              <a:buNone/>
            </a:pPr>
            <a:r>
              <a:rPr b="1" i="0" lang="en-US" sz="3000" u="none" cap="none" strike="noStrike">
                <a:solidFill>
                  <a:srgbClr val="F3EEE3"/>
                </a:solidFill>
                <a:latin typeface="Cambria"/>
                <a:ea typeface="Cambria"/>
                <a:cs typeface="Cambria"/>
                <a:sym typeface="Cambria"/>
              </a:rPr>
              <a:t>What You Get as an Authorized Dealer</a:t>
            </a:r>
            <a:endParaRPr b="0" i="0" sz="3000" u="none" cap="none" strike="noStrike">
              <a:solidFill>
                <a:schemeClr val="dk1"/>
              </a:solidFill>
              <a:latin typeface="Calibri"/>
              <a:ea typeface="Calibri"/>
              <a:cs typeface="Calibri"/>
              <a:sym typeface="Calibri"/>
            </a:endParaRPr>
          </a:p>
        </p:txBody>
      </p:sp>
      <p:sp>
        <p:nvSpPr>
          <p:cNvPr id="71" name="Google Shape;71;p5"/>
          <p:cNvSpPr/>
          <p:nvPr/>
        </p:nvSpPr>
        <p:spPr>
          <a:xfrm>
            <a:off x="640080" y="2148840"/>
            <a:ext cx="512064" cy="512064"/>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MoneyCheckAlt.png" id="72" name="Google Shape;72;p5"/>
          <p:cNvPicPr preferRelativeResize="0"/>
          <p:nvPr/>
        </p:nvPicPr>
        <p:blipFill rotWithShape="1">
          <a:blip r:embed="rId3">
            <a:alphaModFix/>
          </a:blip>
          <a:srcRect b="0" l="0" r="0" t="0"/>
          <a:stretch/>
        </p:blipFill>
        <p:spPr>
          <a:xfrm>
            <a:off x="755294" y="2264054"/>
            <a:ext cx="281635" cy="281635"/>
          </a:xfrm>
          <a:prstGeom prst="rect">
            <a:avLst/>
          </a:prstGeom>
          <a:noFill/>
          <a:ln>
            <a:noFill/>
          </a:ln>
        </p:spPr>
      </p:pic>
      <p:sp>
        <p:nvSpPr>
          <p:cNvPr id="73" name="Google Shape;73;p5"/>
          <p:cNvSpPr/>
          <p:nvPr/>
        </p:nvSpPr>
        <p:spPr>
          <a:xfrm>
            <a:off x="1325880" y="2093976"/>
            <a:ext cx="4709160" cy="62179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Competitive dealer pricing on all product lines</a:t>
            </a:r>
            <a:endParaRPr b="0" i="0" sz="1500" u="none" cap="none" strike="noStrike">
              <a:solidFill>
                <a:schemeClr val="dk1"/>
              </a:solidFill>
              <a:latin typeface="Calibri"/>
              <a:ea typeface="Calibri"/>
              <a:cs typeface="Calibri"/>
              <a:sym typeface="Calibri"/>
            </a:endParaRPr>
          </a:p>
        </p:txBody>
      </p:sp>
      <p:sp>
        <p:nvSpPr>
          <p:cNvPr id="74" name="Google Shape;74;p5"/>
          <p:cNvSpPr/>
          <p:nvPr/>
        </p:nvSpPr>
        <p:spPr>
          <a:xfrm>
            <a:off x="6492240" y="2148840"/>
            <a:ext cx="512064" cy="512064"/>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FileInvoiceDollar.png" id="75" name="Google Shape;75;p5"/>
          <p:cNvPicPr preferRelativeResize="0"/>
          <p:nvPr/>
        </p:nvPicPr>
        <p:blipFill rotWithShape="1">
          <a:blip r:embed="rId4">
            <a:alphaModFix/>
          </a:blip>
          <a:srcRect b="0" l="0" r="0" t="0"/>
          <a:stretch/>
        </p:blipFill>
        <p:spPr>
          <a:xfrm>
            <a:off x="6607454" y="2264054"/>
            <a:ext cx="281635" cy="281635"/>
          </a:xfrm>
          <a:prstGeom prst="rect">
            <a:avLst/>
          </a:prstGeom>
          <a:noFill/>
          <a:ln>
            <a:noFill/>
          </a:ln>
        </p:spPr>
      </p:pic>
      <p:sp>
        <p:nvSpPr>
          <p:cNvPr id="76" name="Google Shape;76;p5"/>
          <p:cNvSpPr/>
          <p:nvPr/>
        </p:nvSpPr>
        <p:spPr>
          <a:xfrm>
            <a:off x="7178040" y="2093976"/>
            <a:ext cx="4709160" cy="62179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Net 30 payment terms for qualified US dealers</a:t>
            </a:r>
            <a:endParaRPr b="0" i="0" sz="1500" u="none" cap="none" strike="noStrike">
              <a:solidFill>
                <a:schemeClr val="dk1"/>
              </a:solidFill>
              <a:latin typeface="Calibri"/>
              <a:ea typeface="Calibri"/>
              <a:cs typeface="Calibri"/>
              <a:sym typeface="Calibri"/>
            </a:endParaRPr>
          </a:p>
        </p:txBody>
      </p:sp>
      <p:sp>
        <p:nvSpPr>
          <p:cNvPr id="77" name="Google Shape;77;p5"/>
          <p:cNvSpPr/>
          <p:nvPr/>
        </p:nvSpPr>
        <p:spPr>
          <a:xfrm>
            <a:off x="640080" y="3447288"/>
            <a:ext cx="512064" cy="512064"/>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Handshake.png" id="78" name="Google Shape;78;p5"/>
          <p:cNvPicPr preferRelativeResize="0"/>
          <p:nvPr/>
        </p:nvPicPr>
        <p:blipFill rotWithShape="1">
          <a:blip r:embed="rId5">
            <a:alphaModFix/>
          </a:blip>
          <a:srcRect b="0" l="0" r="0" t="0"/>
          <a:stretch/>
        </p:blipFill>
        <p:spPr>
          <a:xfrm>
            <a:off x="755294" y="3562502"/>
            <a:ext cx="281635" cy="281635"/>
          </a:xfrm>
          <a:prstGeom prst="rect">
            <a:avLst/>
          </a:prstGeom>
          <a:noFill/>
          <a:ln>
            <a:noFill/>
          </a:ln>
        </p:spPr>
      </p:pic>
      <p:sp>
        <p:nvSpPr>
          <p:cNvPr id="79" name="Google Shape;79;p5"/>
          <p:cNvSpPr/>
          <p:nvPr/>
        </p:nvSpPr>
        <p:spPr>
          <a:xfrm>
            <a:off x="1325880" y="3392424"/>
            <a:ext cx="4709160" cy="62179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All major credit cards accepted for payment</a:t>
            </a:r>
            <a:endParaRPr b="0" i="0" sz="1500" u="none" cap="none" strike="noStrike">
              <a:solidFill>
                <a:schemeClr val="dk1"/>
              </a:solidFill>
              <a:latin typeface="Calibri"/>
              <a:ea typeface="Calibri"/>
              <a:cs typeface="Calibri"/>
              <a:sym typeface="Calibri"/>
            </a:endParaRPr>
          </a:p>
        </p:txBody>
      </p:sp>
      <p:sp>
        <p:nvSpPr>
          <p:cNvPr id="80" name="Google Shape;80;p5"/>
          <p:cNvSpPr/>
          <p:nvPr/>
        </p:nvSpPr>
        <p:spPr>
          <a:xfrm>
            <a:off x="6492240" y="3447288"/>
            <a:ext cx="512064" cy="512064"/>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Image.png" id="81" name="Google Shape;81;p5"/>
          <p:cNvPicPr preferRelativeResize="0"/>
          <p:nvPr/>
        </p:nvPicPr>
        <p:blipFill rotWithShape="1">
          <a:blip r:embed="rId6">
            <a:alphaModFix/>
          </a:blip>
          <a:srcRect b="0" l="0" r="0" t="0"/>
          <a:stretch/>
        </p:blipFill>
        <p:spPr>
          <a:xfrm>
            <a:off x="6607454" y="3562502"/>
            <a:ext cx="281635" cy="281635"/>
          </a:xfrm>
          <a:prstGeom prst="rect">
            <a:avLst/>
          </a:prstGeom>
          <a:noFill/>
          <a:ln>
            <a:noFill/>
          </a:ln>
        </p:spPr>
      </p:pic>
      <p:sp>
        <p:nvSpPr>
          <p:cNvPr id="82" name="Google Shape;82;p5"/>
          <p:cNvSpPr/>
          <p:nvPr/>
        </p:nvSpPr>
        <p:spPr>
          <a:xfrm>
            <a:off x="7178040" y="3392424"/>
            <a:ext cx="4709160" cy="62179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Access to marketing materials and product information</a:t>
            </a:r>
            <a:endParaRPr b="0" i="0" sz="1500" u="none" cap="none" strike="noStrike">
              <a:solidFill>
                <a:schemeClr val="dk1"/>
              </a:solidFill>
              <a:latin typeface="Calibri"/>
              <a:ea typeface="Calibri"/>
              <a:cs typeface="Calibri"/>
              <a:sym typeface="Calibri"/>
            </a:endParaRPr>
          </a:p>
        </p:txBody>
      </p:sp>
      <p:sp>
        <p:nvSpPr>
          <p:cNvPr id="83" name="Google Shape;83;p5"/>
          <p:cNvSpPr/>
          <p:nvPr/>
        </p:nvSpPr>
        <p:spPr>
          <a:xfrm>
            <a:off x="640080" y="4745736"/>
            <a:ext cx="512064" cy="512064"/>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Users.png" id="84" name="Google Shape;84;p5"/>
          <p:cNvPicPr preferRelativeResize="0"/>
          <p:nvPr/>
        </p:nvPicPr>
        <p:blipFill rotWithShape="1">
          <a:blip r:embed="rId7">
            <a:alphaModFix/>
          </a:blip>
          <a:srcRect b="0" l="0" r="0" t="0"/>
          <a:stretch/>
        </p:blipFill>
        <p:spPr>
          <a:xfrm>
            <a:off x="755294" y="4860950"/>
            <a:ext cx="281635" cy="281635"/>
          </a:xfrm>
          <a:prstGeom prst="rect">
            <a:avLst/>
          </a:prstGeom>
          <a:noFill/>
          <a:ln>
            <a:noFill/>
          </a:ln>
        </p:spPr>
      </p:pic>
      <p:sp>
        <p:nvSpPr>
          <p:cNvPr id="85" name="Google Shape;85;p5"/>
          <p:cNvSpPr/>
          <p:nvPr/>
        </p:nvSpPr>
        <p:spPr>
          <a:xfrm>
            <a:off x="1325880" y="4690872"/>
            <a:ext cx="4709160" cy="62179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Dedicated dealer support team</a:t>
            </a:r>
            <a:endParaRPr b="0" i="0" sz="1500" u="none" cap="none" strike="noStrike">
              <a:solidFill>
                <a:schemeClr val="dk1"/>
              </a:solidFill>
              <a:latin typeface="Calibri"/>
              <a:ea typeface="Calibri"/>
              <a:cs typeface="Calibri"/>
              <a:sym typeface="Calibri"/>
            </a:endParaRPr>
          </a:p>
        </p:txBody>
      </p:sp>
      <p:sp>
        <p:nvSpPr>
          <p:cNvPr id="86" name="Google Shape;86;p5"/>
          <p:cNvSpPr/>
          <p:nvPr/>
        </p:nvSpPr>
        <p:spPr>
          <a:xfrm>
            <a:off x="6492240" y="4745736"/>
            <a:ext cx="512064" cy="512064"/>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GiMedal.png" id="87" name="Google Shape;87;p5"/>
          <p:cNvPicPr preferRelativeResize="0"/>
          <p:nvPr/>
        </p:nvPicPr>
        <p:blipFill rotWithShape="1">
          <a:blip r:embed="rId8">
            <a:alphaModFix/>
          </a:blip>
          <a:srcRect b="0" l="0" r="0" t="0"/>
          <a:stretch/>
        </p:blipFill>
        <p:spPr>
          <a:xfrm>
            <a:off x="6607454" y="4860950"/>
            <a:ext cx="281635" cy="281635"/>
          </a:xfrm>
          <a:prstGeom prst="rect">
            <a:avLst/>
          </a:prstGeom>
          <a:noFill/>
          <a:ln>
            <a:noFill/>
          </a:ln>
        </p:spPr>
      </p:pic>
      <p:sp>
        <p:nvSpPr>
          <p:cNvPr id="88" name="Google Shape;88;p5"/>
          <p:cNvSpPr/>
          <p:nvPr/>
        </p:nvSpPr>
        <p:spPr>
          <a:xfrm>
            <a:off x="7178040" y="4690872"/>
            <a:ext cx="4709160" cy="62179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Quality products from trusted brands</a:t>
            </a:r>
            <a:endParaRPr b="0" i="0" sz="1500" u="none" cap="none" strike="noStrike">
              <a:solidFill>
                <a:schemeClr val="dk1"/>
              </a:solidFill>
              <a:latin typeface="Calibri"/>
              <a:ea typeface="Calibri"/>
              <a:cs typeface="Calibri"/>
              <a:sym typeface="Calibri"/>
            </a:endParaRPr>
          </a:p>
        </p:txBody>
      </p:sp>
      <p:pic>
        <p:nvPicPr>
          <p:cNvPr descr="logo.png" id="89" name="Google Shape;89;p5"/>
          <p:cNvPicPr preferRelativeResize="0"/>
          <p:nvPr/>
        </p:nvPicPr>
        <p:blipFill rotWithShape="1">
          <a:blip r:embed="rId9">
            <a:alphaModFix/>
          </a:blip>
          <a:srcRect b="0" l="0" r="0" t="0"/>
          <a:stretch/>
        </p:blipFill>
        <p:spPr>
          <a:xfrm>
            <a:off x="457200" y="6345936"/>
            <a:ext cx="384048" cy="384048"/>
          </a:xfrm>
          <a:prstGeom prst="rect">
            <a:avLst/>
          </a:prstGeom>
          <a:noFill/>
          <a:ln>
            <a:noFill/>
          </a:ln>
        </p:spPr>
      </p:pic>
      <p:sp>
        <p:nvSpPr>
          <p:cNvPr id="90" name="Google Shape;90;p5"/>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91" name="Google Shape;91;p5"/>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03</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 name="Shape 96"/>
        <p:cNvGrpSpPr/>
        <p:nvPr/>
      </p:nvGrpSpPr>
      <p:grpSpPr>
        <a:xfrm>
          <a:off x="0" y="0"/>
          <a:ext cx="0" cy="0"/>
          <a:chOff x="0" y="0"/>
          <a:chExt cx="0" cy="0"/>
        </a:xfrm>
      </p:grpSpPr>
      <p:sp>
        <p:nvSpPr>
          <p:cNvPr id="97" name="Google Shape;97;p6"/>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500"/>
              <a:buFont typeface="Calibri"/>
              <a:buNone/>
            </a:pPr>
            <a:r>
              <a:rPr b="1" i="0" lang="en-US" sz="1500" u="none" cap="none" strike="noStrike">
                <a:solidFill>
                  <a:srgbClr val="C1712F"/>
                </a:solidFill>
                <a:latin typeface="Calibri"/>
                <a:ea typeface="Calibri"/>
                <a:cs typeface="Calibri"/>
                <a:sym typeface="Calibri"/>
              </a:rPr>
              <a:t>GETTING STARTED</a:t>
            </a:r>
            <a:endParaRPr b="0" i="0" sz="1500" u="none" cap="none" strike="noStrike">
              <a:solidFill>
                <a:schemeClr val="dk1"/>
              </a:solidFill>
              <a:latin typeface="Calibri"/>
              <a:ea typeface="Calibri"/>
              <a:cs typeface="Calibri"/>
              <a:sym typeface="Calibri"/>
            </a:endParaRPr>
          </a:p>
        </p:txBody>
      </p:sp>
      <p:sp>
        <p:nvSpPr>
          <p:cNvPr id="98" name="Google Shape;98;p6"/>
          <p:cNvSpPr/>
          <p:nvPr/>
        </p:nvSpPr>
        <p:spPr>
          <a:xfrm>
            <a:off x="640080" y="841248"/>
            <a:ext cx="1115568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2700"/>
              <a:buFont typeface="Cambria"/>
              <a:buNone/>
            </a:pPr>
            <a:r>
              <a:rPr b="1" i="0" lang="en-US" sz="2700" u="none" cap="none" strike="noStrike">
                <a:solidFill>
                  <a:srgbClr val="232323"/>
                </a:solidFill>
                <a:latin typeface="Cambria"/>
                <a:ea typeface="Cambria"/>
                <a:cs typeface="Cambria"/>
                <a:sym typeface="Cambria"/>
              </a:rPr>
              <a:t>Dealer Qualifications &amp; Ordering Requirements</a:t>
            </a:r>
            <a:endParaRPr b="0" i="0" sz="2700" u="none" cap="none" strike="noStrike">
              <a:solidFill>
                <a:schemeClr val="dk1"/>
              </a:solidFill>
              <a:latin typeface="Calibri"/>
              <a:ea typeface="Calibri"/>
              <a:cs typeface="Calibri"/>
              <a:sym typeface="Calibri"/>
            </a:endParaRPr>
          </a:p>
        </p:txBody>
      </p:sp>
      <p:sp>
        <p:nvSpPr>
          <p:cNvPr id="99" name="Google Shape;99;p6"/>
          <p:cNvSpPr/>
          <p:nvPr/>
        </p:nvSpPr>
        <p:spPr>
          <a:xfrm>
            <a:off x="640080" y="1874520"/>
            <a:ext cx="539496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450"/>
              <a:buFont typeface="Calibri"/>
              <a:buNone/>
            </a:pPr>
            <a:r>
              <a:rPr b="1" i="0" lang="en-US" sz="1450" u="none" cap="none" strike="noStrike">
                <a:solidFill>
                  <a:srgbClr val="C1712F"/>
                </a:solidFill>
                <a:latin typeface="Calibri"/>
                <a:ea typeface="Calibri"/>
                <a:cs typeface="Calibri"/>
                <a:sym typeface="Calibri"/>
              </a:rPr>
              <a:t>DEALER QUALIFICATIONS</a:t>
            </a:r>
            <a:endParaRPr b="0" i="0" sz="1450" u="none" cap="none" strike="noStrike">
              <a:solidFill>
                <a:schemeClr val="dk1"/>
              </a:solidFill>
              <a:latin typeface="Calibri"/>
              <a:ea typeface="Calibri"/>
              <a:cs typeface="Calibri"/>
              <a:sym typeface="Calibri"/>
            </a:endParaRPr>
          </a:p>
        </p:txBody>
      </p:sp>
      <p:sp>
        <p:nvSpPr>
          <p:cNvPr id="100" name="Google Shape;100;p6"/>
          <p:cNvSpPr/>
          <p:nvPr/>
        </p:nvSpPr>
        <p:spPr>
          <a:xfrm>
            <a:off x="640080" y="24780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p:nvPr/>
        </p:nvSpPr>
        <p:spPr>
          <a:xfrm>
            <a:off x="914400" y="2322576"/>
            <a:ext cx="5120640" cy="56692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Active retail store location or established online business</a:t>
            </a:r>
            <a:endParaRPr b="0" i="0" sz="1400" u="none" cap="none" strike="noStrike">
              <a:solidFill>
                <a:schemeClr val="dk1"/>
              </a:solidFill>
              <a:latin typeface="Calibri"/>
              <a:ea typeface="Calibri"/>
              <a:cs typeface="Calibri"/>
              <a:sym typeface="Calibri"/>
            </a:endParaRPr>
          </a:p>
        </p:txBody>
      </p:sp>
      <p:sp>
        <p:nvSpPr>
          <p:cNvPr id="102" name="Google Shape;102;p6"/>
          <p:cNvSpPr/>
          <p:nvPr/>
        </p:nvSpPr>
        <p:spPr>
          <a:xfrm>
            <a:off x="640080" y="304495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p:nvPr/>
        </p:nvSpPr>
        <p:spPr>
          <a:xfrm>
            <a:off x="914400" y="2889504"/>
            <a:ext cx="5120640" cy="56692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Valid business license</a:t>
            </a:r>
            <a:endParaRPr b="0" i="0" sz="1400" u="none" cap="none" strike="noStrike">
              <a:solidFill>
                <a:schemeClr val="dk1"/>
              </a:solidFill>
              <a:latin typeface="Calibri"/>
              <a:ea typeface="Calibri"/>
              <a:cs typeface="Calibri"/>
              <a:sym typeface="Calibri"/>
            </a:endParaRPr>
          </a:p>
        </p:txBody>
      </p:sp>
      <p:sp>
        <p:nvSpPr>
          <p:cNvPr id="104" name="Google Shape;104;p6"/>
          <p:cNvSpPr/>
          <p:nvPr/>
        </p:nvSpPr>
        <p:spPr>
          <a:xfrm>
            <a:off x="640080" y="361188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6"/>
          <p:cNvSpPr/>
          <p:nvPr/>
        </p:nvSpPr>
        <p:spPr>
          <a:xfrm>
            <a:off x="914400" y="3456432"/>
            <a:ext cx="5120640" cy="56692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Completed dealer application on file</a:t>
            </a:r>
            <a:endParaRPr b="0" i="0" sz="1400" u="none" cap="none" strike="noStrike">
              <a:solidFill>
                <a:schemeClr val="dk1"/>
              </a:solidFill>
              <a:latin typeface="Calibri"/>
              <a:ea typeface="Calibri"/>
              <a:cs typeface="Calibri"/>
              <a:sym typeface="Calibri"/>
            </a:endParaRPr>
          </a:p>
        </p:txBody>
      </p:sp>
      <p:sp>
        <p:nvSpPr>
          <p:cNvPr id="106" name="Google Shape;106;p6"/>
          <p:cNvSpPr/>
          <p:nvPr/>
        </p:nvSpPr>
        <p:spPr>
          <a:xfrm>
            <a:off x="640080" y="417880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a:off x="914400" y="4023360"/>
            <a:ext cx="5120640" cy="56692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Commitment to meet minimum purchase requirements</a:t>
            </a:r>
            <a:endParaRPr b="0" i="0" sz="1400" u="none" cap="none" strike="noStrike">
              <a:solidFill>
                <a:schemeClr val="dk1"/>
              </a:solidFill>
              <a:latin typeface="Calibri"/>
              <a:ea typeface="Calibri"/>
              <a:cs typeface="Calibri"/>
              <a:sym typeface="Calibri"/>
            </a:endParaRPr>
          </a:p>
        </p:txBody>
      </p:sp>
      <p:sp>
        <p:nvSpPr>
          <p:cNvPr id="108" name="Google Shape;108;p6"/>
          <p:cNvSpPr/>
          <p:nvPr/>
        </p:nvSpPr>
        <p:spPr>
          <a:xfrm>
            <a:off x="640080" y="474573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
          <p:cNvSpPr/>
          <p:nvPr/>
        </p:nvSpPr>
        <p:spPr>
          <a:xfrm>
            <a:off x="914400" y="4590288"/>
            <a:ext cx="5120640" cy="56692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Agreement to comply with all manufacturer policies</a:t>
            </a:r>
            <a:endParaRPr b="0" i="0" sz="1400" u="none" cap="none" strike="noStrike">
              <a:solidFill>
                <a:schemeClr val="dk1"/>
              </a:solidFill>
              <a:latin typeface="Calibri"/>
              <a:ea typeface="Calibri"/>
              <a:cs typeface="Calibri"/>
              <a:sym typeface="Calibri"/>
            </a:endParaRPr>
          </a:p>
        </p:txBody>
      </p:sp>
      <p:sp>
        <p:nvSpPr>
          <p:cNvPr id="110" name="Google Shape;110;p6"/>
          <p:cNvSpPr/>
          <p:nvPr/>
        </p:nvSpPr>
        <p:spPr>
          <a:xfrm>
            <a:off x="6446520" y="1783080"/>
            <a:ext cx="5120640" cy="4526280"/>
          </a:xfrm>
          <a:prstGeom prst="rect">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
          <p:cNvSpPr/>
          <p:nvPr/>
        </p:nvSpPr>
        <p:spPr>
          <a:xfrm>
            <a:off x="6766560" y="2029968"/>
            <a:ext cx="448056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450"/>
              <a:buFont typeface="Calibri"/>
              <a:buNone/>
            </a:pPr>
            <a:r>
              <a:rPr b="1" i="0" lang="en-US" sz="1450" u="none" cap="none" strike="noStrike">
                <a:solidFill>
                  <a:srgbClr val="D98F4E"/>
                </a:solidFill>
                <a:latin typeface="Calibri"/>
                <a:ea typeface="Calibri"/>
                <a:cs typeface="Calibri"/>
                <a:sym typeface="Calibri"/>
              </a:rPr>
              <a:t>ORDERING REQUIREMENTS</a:t>
            </a:r>
            <a:endParaRPr b="0" i="0" sz="1450" u="none" cap="none" strike="noStrike">
              <a:solidFill>
                <a:schemeClr val="dk1"/>
              </a:solidFill>
              <a:latin typeface="Calibri"/>
              <a:ea typeface="Calibri"/>
              <a:cs typeface="Calibri"/>
              <a:sym typeface="Calibri"/>
            </a:endParaRPr>
          </a:p>
        </p:txBody>
      </p:sp>
      <p:sp>
        <p:nvSpPr>
          <p:cNvPr id="112" name="Google Shape;112;p6"/>
          <p:cNvSpPr/>
          <p:nvPr/>
        </p:nvSpPr>
        <p:spPr>
          <a:xfrm>
            <a:off x="6766560" y="2578608"/>
            <a:ext cx="448056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1250"/>
              <a:buFont typeface="Calibri"/>
              <a:buNone/>
            </a:pPr>
            <a:r>
              <a:rPr b="1" i="0" lang="en-US" sz="1250" u="none" cap="none" strike="noStrike">
                <a:solidFill>
                  <a:srgbClr val="F3EEE3"/>
                </a:solidFill>
                <a:latin typeface="Calibri"/>
                <a:ea typeface="Calibri"/>
                <a:cs typeface="Calibri"/>
                <a:sym typeface="Calibri"/>
              </a:rPr>
              <a:t>INITIAL ORDER — NEW DEALERS</a:t>
            </a:r>
            <a:endParaRPr b="0" i="0" sz="1250" u="none" cap="none" strike="noStrike">
              <a:solidFill>
                <a:schemeClr val="dk1"/>
              </a:solidFill>
              <a:latin typeface="Calibri"/>
              <a:ea typeface="Calibri"/>
              <a:cs typeface="Calibri"/>
              <a:sym typeface="Calibri"/>
            </a:endParaRPr>
          </a:p>
        </p:txBody>
      </p:sp>
      <p:sp>
        <p:nvSpPr>
          <p:cNvPr id="113" name="Google Shape;113;p6"/>
          <p:cNvSpPr/>
          <p:nvPr/>
        </p:nvSpPr>
        <p:spPr>
          <a:xfrm>
            <a:off x="6766560" y="2852928"/>
            <a:ext cx="2743200" cy="6217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3200"/>
              <a:buFont typeface="Cambria"/>
              <a:buNone/>
            </a:pPr>
            <a:r>
              <a:rPr b="1" i="0" lang="en-US" sz="3200" u="none" cap="none" strike="noStrike">
                <a:solidFill>
                  <a:srgbClr val="D98F4E"/>
                </a:solidFill>
                <a:latin typeface="Cambria"/>
                <a:ea typeface="Cambria"/>
                <a:cs typeface="Cambria"/>
                <a:sym typeface="Cambria"/>
              </a:rPr>
              <a:t>$200.00</a:t>
            </a:r>
            <a:endParaRPr b="0" i="0" sz="3200" u="none" cap="none" strike="noStrike">
              <a:solidFill>
                <a:schemeClr val="dk1"/>
              </a:solidFill>
              <a:latin typeface="Calibri"/>
              <a:ea typeface="Calibri"/>
              <a:cs typeface="Calibri"/>
              <a:sym typeface="Calibri"/>
            </a:endParaRPr>
          </a:p>
        </p:txBody>
      </p:sp>
      <p:sp>
        <p:nvSpPr>
          <p:cNvPr id="114" name="Google Shape;114;p6"/>
          <p:cNvSpPr/>
          <p:nvPr/>
        </p:nvSpPr>
        <p:spPr>
          <a:xfrm>
            <a:off x="6766560" y="3493008"/>
            <a:ext cx="448056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8D5CC"/>
              </a:buClr>
              <a:buSzPts val="1250"/>
              <a:buFont typeface="Calibri"/>
              <a:buNone/>
            </a:pPr>
            <a:r>
              <a:rPr b="0" i="1" lang="en-US" sz="1250" u="none" cap="none" strike="noStrike">
                <a:solidFill>
                  <a:srgbClr val="D8D5CC"/>
                </a:solidFill>
                <a:latin typeface="Calibri"/>
                <a:ea typeface="Calibri"/>
                <a:cs typeface="Calibri"/>
                <a:sym typeface="Calibri"/>
              </a:rPr>
              <a:t>minimum at dealer cost</a:t>
            </a:r>
            <a:endParaRPr b="0" i="0" sz="1250" u="none" cap="none" strike="noStrike">
              <a:solidFill>
                <a:schemeClr val="dk1"/>
              </a:solidFill>
              <a:latin typeface="Calibri"/>
              <a:ea typeface="Calibri"/>
              <a:cs typeface="Calibri"/>
              <a:sym typeface="Calibri"/>
            </a:endParaRPr>
          </a:p>
        </p:txBody>
      </p:sp>
      <p:sp>
        <p:nvSpPr>
          <p:cNvPr id="115" name="Google Shape;115;p6"/>
          <p:cNvSpPr/>
          <p:nvPr/>
        </p:nvSpPr>
        <p:spPr>
          <a:xfrm>
            <a:off x="6766560" y="3840480"/>
            <a:ext cx="4480560" cy="502920"/>
          </a:xfrm>
          <a:prstGeom prst="rect">
            <a:avLst/>
          </a:prstGeom>
          <a:noFill/>
          <a:ln>
            <a:noFill/>
          </a:ln>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00"/>
              <a:buFont typeface="Calibri"/>
              <a:buNone/>
            </a:pPr>
            <a:r>
              <a:rPr b="0" i="0" lang="en-US" sz="1200" u="none" cap="none" strike="noStrike">
                <a:solidFill>
                  <a:srgbClr val="D8D5CC"/>
                </a:solidFill>
                <a:latin typeface="Calibri"/>
                <a:ea typeface="Calibri"/>
                <a:cs typeface="Calibri"/>
                <a:sym typeface="Calibri"/>
              </a:rPr>
              <a:t>Completed dealer application required before first shipment</a:t>
            </a:r>
            <a:endParaRPr b="0" i="0" sz="1200" u="none" cap="none" strike="noStrike">
              <a:solidFill>
                <a:schemeClr val="dk1"/>
              </a:solidFill>
              <a:latin typeface="Calibri"/>
              <a:ea typeface="Calibri"/>
              <a:cs typeface="Calibri"/>
              <a:sym typeface="Calibri"/>
            </a:endParaRPr>
          </a:p>
        </p:txBody>
      </p:sp>
      <p:cxnSp>
        <p:nvCxnSpPr>
          <p:cNvPr id="116" name="Google Shape;116;p6"/>
          <p:cNvCxnSpPr/>
          <p:nvPr/>
        </p:nvCxnSpPr>
        <p:spPr>
          <a:xfrm>
            <a:off x="6766560" y="4526280"/>
            <a:ext cx="4480560" cy="0"/>
          </a:xfrm>
          <a:prstGeom prst="straightConnector1">
            <a:avLst/>
          </a:prstGeom>
          <a:noFill/>
          <a:ln cap="flat" cmpd="sng" w="9525">
            <a:solidFill>
              <a:srgbClr val="2C4E38"/>
            </a:solidFill>
            <a:prstDash val="solid"/>
            <a:round/>
            <a:headEnd len="sm" w="sm" type="none"/>
            <a:tailEnd len="sm" w="sm" type="none"/>
          </a:ln>
        </p:spPr>
      </p:cxnSp>
      <p:sp>
        <p:nvSpPr>
          <p:cNvPr id="117" name="Google Shape;117;p6"/>
          <p:cNvSpPr/>
          <p:nvPr/>
        </p:nvSpPr>
        <p:spPr>
          <a:xfrm>
            <a:off x="6766560" y="4709160"/>
            <a:ext cx="448056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1250"/>
              <a:buFont typeface="Calibri"/>
              <a:buNone/>
            </a:pPr>
            <a:r>
              <a:rPr b="1" i="0" lang="en-US" sz="1250" u="none" cap="none" strike="noStrike">
                <a:solidFill>
                  <a:srgbClr val="F3EEE3"/>
                </a:solidFill>
                <a:latin typeface="Calibri"/>
                <a:ea typeface="Calibri"/>
                <a:cs typeface="Calibri"/>
                <a:sym typeface="Calibri"/>
              </a:rPr>
              <a:t>ONGOING ORDERS — RE-ORDERS</a:t>
            </a:r>
            <a:endParaRPr b="0" i="0" sz="1250" u="none" cap="none" strike="noStrike">
              <a:solidFill>
                <a:schemeClr val="dk1"/>
              </a:solidFill>
              <a:latin typeface="Calibri"/>
              <a:ea typeface="Calibri"/>
              <a:cs typeface="Calibri"/>
              <a:sym typeface="Calibri"/>
            </a:endParaRPr>
          </a:p>
        </p:txBody>
      </p:sp>
      <p:sp>
        <p:nvSpPr>
          <p:cNvPr id="118" name="Google Shape;118;p6"/>
          <p:cNvSpPr/>
          <p:nvPr/>
        </p:nvSpPr>
        <p:spPr>
          <a:xfrm>
            <a:off x="6766560" y="4983480"/>
            <a:ext cx="2743200" cy="6217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3200"/>
              <a:buFont typeface="Cambria"/>
              <a:buNone/>
            </a:pPr>
            <a:r>
              <a:rPr b="1" i="0" lang="en-US" sz="3200" u="none" cap="none" strike="noStrike">
                <a:solidFill>
                  <a:srgbClr val="D98F4E"/>
                </a:solidFill>
                <a:latin typeface="Cambria"/>
                <a:ea typeface="Cambria"/>
                <a:cs typeface="Cambria"/>
                <a:sym typeface="Cambria"/>
              </a:rPr>
              <a:t>$100.00</a:t>
            </a:r>
            <a:endParaRPr b="0" i="0" sz="3200" u="none" cap="none" strike="noStrike">
              <a:solidFill>
                <a:schemeClr val="dk1"/>
              </a:solidFill>
              <a:latin typeface="Calibri"/>
              <a:ea typeface="Calibri"/>
              <a:cs typeface="Calibri"/>
              <a:sym typeface="Calibri"/>
            </a:endParaRPr>
          </a:p>
        </p:txBody>
      </p:sp>
      <p:sp>
        <p:nvSpPr>
          <p:cNvPr id="119" name="Google Shape;119;p6"/>
          <p:cNvSpPr/>
          <p:nvPr/>
        </p:nvSpPr>
        <p:spPr>
          <a:xfrm>
            <a:off x="6766560" y="5623560"/>
            <a:ext cx="4480560" cy="548640"/>
          </a:xfrm>
          <a:prstGeom prst="rect">
            <a:avLst/>
          </a:prstGeom>
          <a:noFill/>
          <a:ln>
            <a:noFill/>
          </a:ln>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00"/>
              <a:buFont typeface="Calibri"/>
              <a:buNone/>
            </a:pPr>
            <a:r>
              <a:rPr b="0" i="0" lang="en-US" sz="1200" u="none" cap="none" strike="noStrike">
                <a:solidFill>
                  <a:srgbClr val="D8D5CC"/>
                </a:solidFill>
                <a:latin typeface="Calibri"/>
                <a:ea typeface="Calibri"/>
                <a:cs typeface="Calibri"/>
                <a:sym typeface="Calibri"/>
              </a:rPr>
              <a:t>minimum — refer to current price sheets for product pricing</a:t>
            </a:r>
            <a:endParaRPr b="0" i="0" sz="1200" u="none" cap="none" strike="noStrike">
              <a:solidFill>
                <a:schemeClr val="dk1"/>
              </a:solidFill>
              <a:latin typeface="Calibri"/>
              <a:ea typeface="Calibri"/>
              <a:cs typeface="Calibri"/>
              <a:sym typeface="Calibri"/>
            </a:endParaRPr>
          </a:p>
        </p:txBody>
      </p:sp>
      <p:pic>
        <p:nvPicPr>
          <p:cNvPr descr="logo.png" id="120" name="Google Shape;120;p6"/>
          <p:cNvPicPr preferRelativeResize="0"/>
          <p:nvPr/>
        </p:nvPicPr>
        <p:blipFill rotWithShape="1">
          <a:blip r:embed="rId3">
            <a:alphaModFix/>
          </a:blip>
          <a:srcRect b="0" l="0" r="0" t="0"/>
          <a:stretch/>
        </p:blipFill>
        <p:spPr>
          <a:xfrm>
            <a:off x="457200" y="6345936"/>
            <a:ext cx="384048" cy="384048"/>
          </a:xfrm>
          <a:prstGeom prst="rect">
            <a:avLst/>
          </a:prstGeom>
          <a:noFill/>
          <a:ln>
            <a:noFill/>
          </a:ln>
        </p:spPr>
      </p:pic>
      <p:sp>
        <p:nvSpPr>
          <p:cNvPr id="121" name="Google Shape;121;p6"/>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122" name="Google Shape;122;p6"/>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04</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7" name="Shape 127"/>
        <p:cNvGrpSpPr/>
        <p:nvPr/>
      </p:nvGrpSpPr>
      <p:grpSpPr>
        <a:xfrm>
          <a:off x="0" y="0"/>
          <a:ext cx="0" cy="0"/>
          <a:chOff x="0" y="0"/>
          <a:chExt cx="0" cy="0"/>
        </a:xfrm>
      </p:grpSpPr>
      <p:sp>
        <p:nvSpPr>
          <p:cNvPr id="128" name="Google Shape;128;p7"/>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500"/>
              <a:buFont typeface="Calibri"/>
              <a:buNone/>
            </a:pPr>
            <a:r>
              <a:rPr b="1" i="0" lang="en-US" sz="1500" u="none" cap="none" strike="noStrike">
                <a:solidFill>
                  <a:srgbClr val="C1712F"/>
                </a:solidFill>
                <a:latin typeface="Calibri"/>
                <a:ea typeface="Calibri"/>
                <a:cs typeface="Calibri"/>
                <a:sym typeface="Calibri"/>
              </a:rPr>
              <a:t>PAYMENT TERMS</a:t>
            </a:r>
            <a:endParaRPr b="0" i="0" sz="1500" u="none" cap="none" strike="noStrike">
              <a:solidFill>
                <a:schemeClr val="dk1"/>
              </a:solidFill>
              <a:latin typeface="Calibri"/>
              <a:ea typeface="Calibri"/>
              <a:cs typeface="Calibri"/>
              <a:sym typeface="Calibri"/>
            </a:endParaRPr>
          </a:p>
        </p:txBody>
      </p:sp>
      <p:sp>
        <p:nvSpPr>
          <p:cNvPr id="129" name="Google Shape;129;p7"/>
          <p:cNvSpPr/>
          <p:nvPr/>
        </p:nvSpPr>
        <p:spPr>
          <a:xfrm>
            <a:off x="640080" y="841248"/>
            <a:ext cx="1051560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3400"/>
              <a:buFont typeface="Cambria"/>
              <a:buNone/>
            </a:pPr>
            <a:r>
              <a:rPr b="1" i="0" lang="en-US" sz="3400" u="none" cap="none" strike="noStrike">
                <a:solidFill>
                  <a:srgbClr val="232323"/>
                </a:solidFill>
                <a:latin typeface="Cambria"/>
                <a:ea typeface="Cambria"/>
                <a:cs typeface="Cambria"/>
                <a:sym typeface="Cambria"/>
              </a:rPr>
              <a:t>How Payment Works</a:t>
            </a:r>
            <a:endParaRPr b="0" i="0" sz="3400" u="none" cap="none" strike="noStrike">
              <a:solidFill>
                <a:schemeClr val="dk1"/>
              </a:solidFill>
              <a:latin typeface="Calibri"/>
              <a:ea typeface="Calibri"/>
              <a:cs typeface="Calibri"/>
              <a:sym typeface="Calibri"/>
            </a:endParaRPr>
          </a:p>
        </p:txBody>
      </p:sp>
      <p:sp>
        <p:nvSpPr>
          <p:cNvPr id="130" name="Google Shape;130;p7"/>
          <p:cNvSpPr/>
          <p:nvPr/>
        </p:nvSpPr>
        <p:spPr>
          <a:xfrm>
            <a:off x="640080" y="2057400"/>
            <a:ext cx="5257800" cy="3977640"/>
          </a:xfrm>
          <a:prstGeom prst="roundRect">
            <a:avLst>
              <a:gd fmla="val 1839"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960120" y="2377440"/>
            <a:ext cx="566928" cy="566928"/>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MapMarkerAlt.png" id="132" name="Google Shape;132;p7"/>
          <p:cNvPicPr preferRelativeResize="0"/>
          <p:nvPr/>
        </p:nvPicPr>
        <p:blipFill rotWithShape="1">
          <a:blip r:embed="rId3">
            <a:alphaModFix/>
          </a:blip>
          <a:srcRect b="0" l="0" r="0" t="0"/>
          <a:stretch/>
        </p:blipFill>
        <p:spPr>
          <a:xfrm>
            <a:off x="1084844" y="2502164"/>
            <a:ext cx="317480" cy="317480"/>
          </a:xfrm>
          <a:prstGeom prst="rect">
            <a:avLst/>
          </a:prstGeom>
          <a:noFill/>
          <a:ln>
            <a:noFill/>
          </a:ln>
        </p:spPr>
      </p:pic>
      <p:sp>
        <p:nvSpPr>
          <p:cNvPr id="133" name="Google Shape;133;p7"/>
          <p:cNvSpPr/>
          <p:nvPr/>
        </p:nvSpPr>
        <p:spPr>
          <a:xfrm>
            <a:off x="1737360" y="2423160"/>
            <a:ext cx="38404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900"/>
              <a:buFont typeface="Cambria"/>
              <a:buNone/>
            </a:pPr>
            <a:r>
              <a:rPr b="1" i="0" lang="en-US" sz="1900" u="none" cap="none" strike="noStrike">
                <a:solidFill>
                  <a:srgbClr val="232323"/>
                </a:solidFill>
                <a:latin typeface="Cambria"/>
                <a:ea typeface="Cambria"/>
                <a:cs typeface="Cambria"/>
                <a:sym typeface="Cambria"/>
              </a:rPr>
              <a:t>United States Dealers</a:t>
            </a:r>
            <a:endParaRPr b="0" i="0" sz="1900" u="none" cap="none" strike="noStrike">
              <a:solidFill>
                <a:schemeClr val="dk1"/>
              </a:solidFill>
              <a:latin typeface="Calibri"/>
              <a:ea typeface="Calibri"/>
              <a:cs typeface="Calibri"/>
              <a:sym typeface="Calibri"/>
            </a:endParaRPr>
          </a:p>
        </p:txBody>
      </p:sp>
      <p:sp>
        <p:nvSpPr>
          <p:cNvPr id="134" name="Google Shape;134;p7"/>
          <p:cNvSpPr/>
          <p:nvPr/>
        </p:nvSpPr>
        <p:spPr>
          <a:xfrm>
            <a:off x="960120" y="343814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1234440" y="3282696"/>
            <a:ext cx="4343400" cy="84124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50"/>
              <a:buFont typeface="Calibri"/>
              <a:buNone/>
            </a:pPr>
            <a:r>
              <a:rPr b="0" i="0" lang="en-US" sz="1450" u="none" cap="none" strike="noStrike">
                <a:solidFill>
                  <a:srgbClr val="232323"/>
                </a:solidFill>
                <a:latin typeface="Calibri"/>
                <a:ea typeface="Calibri"/>
                <a:cs typeface="Calibri"/>
                <a:sym typeface="Calibri"/>
              </a:rPr>
              <a:t>All major credit cards accepted</a:t>
            </a:r>
            <a:endParaRPr b="0" i="0" sz="1450" u="none" cap="none" strike="noStrike">
              <a:solidFill>
                <a:schemeClr val="dk1"/>
              </a:solidFill>
              <a:latin typeface="Calibri"/>
              <a:ea typeface="Calibri"/>
              <a:cs typeface="Calibri"/>
              <a:sym typeface="Calibri"/>
            </a:endParaRPr>
          </a:p>
        </p:txBody>
      </p:sp>
      <p:sp>
        <p:nvSpPr>
          <p:cNvPr id="136" name="Google Shape;136;p7"/>
          <p:cNvSpPr/>
          <p:nvPr/>
        </p:nvSpPr>
        <p:spPr>
          <a:xfrm>
            <a:off x="960120" y="427939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1234440" y="4123944"/>
            <a:ext cx="4343400" cy="84124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50"/>
              <a:buFont typeface="Calibri"/>
              <a:buNone/>
            </a:pPr>
            <a:r>
              <a:rPr b="0" i="0" lang="en-US" sz="1450" u="none" cap="none" strike="noStrike">
                <a:solidFill>
                  <a:srgbClr val="232323"/>
                </a:solidFill>
                <a:latin typeface="Calibri"/>
                <a:ea typeface="Calibri"/>
                <a:cs typeface="Calibri"/>
                <a:sym typeface="Calibri"/>
              </a:rPr>
              <a:t>First-time orders (including shipping) must be paid in full before shipment</a:t>
            </a:r>
            <a:endParaRPr b="0" i="0" sz="1450" u="none" cap="none" strike="noStrike">
              <a:solidFill>
                <a:schemeClr val="dk1"/>
              </a:solidFill>
              <a:latin typeface="Calibri"/>
              <a:ea typeface="Calibri"/>
              <a:cs typeface="Calibri"/>
              <a:sym typeface="Calibri"/>
            </a:endParaRPr>
          </a:p>
        </p:txBody>
      </p:sp>
      <p:sp>
        <p:nvSpPr>
          <p:cNvPr id="138" name="Google Shape;138;p7"/>
          <p:cNvSpPr/>
          <p:nvPr/>
        </p:nvSpPr>
        <p:spPr>
          <a:xfrm>
            <a:off x="960120" y="512064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1234440" y="4965192"/>
            <a:ext cx="4343400" cy="84124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50"/>
              <a:buFont typeface="Calibri"/>
              <a:buNone/>
            </a:pPr>
            <a:r>
              <a:rPr b="0" i="0" lang="en-US" sz="1450" u="none" cap="none" strike="noStrike">
                <a:solidFill>
                  <a:srgbClr val="232323"/>
                </a:solidFill>
                <a:latin typeface="Calibri"/>
                <a:ea typeface="Calibri"/>
                <a:cs typeface="Calibri"/>
                <a:sym typeface="Calibri"/>
              </a:rPr>
              <a:t>Re-orders: Net 30 days from invoice date (for qualified dealers)</a:t>
            </a:r>
            <a:endParaRPr b="0" i="0" sz="1450" u="none" cap="none" strike="noStrike">
              <a:solidFill>
                <a:schemeClr val="dk1"/>
              </a:solidFill>
              <a:latin typeface="Calibri"/>
              <a:ea typeface="Calibri"/>
              <a:cs typeface="Calibri"/>
              <a:sym typeface="Calibri"/>
            </a:endParaRPr>
          </a:p>
        </p:txBody>
      </p:sp>
      <p:sp>
        <p:nvSpPr>
          <p:cNvPr id="140" name="Google Shape;140;p7"/>
          <p:cNvSpPr/>
          <p:nvPr/>
        </p:nvSpPr>
        <p:spPr>
          <a:xfrm>
            <a:off x="6263640" y="2057400"/>
            <a:ext cx="5257800" cy="3977640"/>
          </a:xfrm>
          <a:prstGeom prst="roundRect">
            <a:avLst>
              <a:gd fmla="val 1839" name="adj"/>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6583680" y="2377440"/>
            <a:ext cx="566928" cy="566928"/>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GlobeAmericas.png" id="142" name="Google Shape;142;p7"/>
          <p:cNvPicPr preferRelativeResize="0"/>
          <p:nvPr/>
        </p:nvPicPr>
        <p:blipFill rotWithShape="1">
          <a:blip r:embed="rId4">
            <a:alphaModFix/>
          </a:blip>
          <a:srcRect b="0" l="0" r="0" t="0"/>
          <a:stretch/>
        </p:blipFill>
        <p:spPr>
          <a:xfrm>
            <a:off x="6708404" y="2502164"/>
            <a:ext cx="317480" cy="317480"/>
          </a:xfrm>
          <a:prstGeom prst="rect">
            <a:avLst/>
          </a:prstGeom>
          <a:noFill/>
          <a:ln>
            <a:noFill/>
          </a:ln>
        </p:spPr>
      </p:pic>
      <p:sp>
        <p:nvSpPr>
          <p:cNvPr id="143" name="Google Shape;143;p7"/>
          <p:cNvSpPr/>
          <p:nvPr/>
        </p:nvSpPr>
        <p:spPr>
          <a:xfrm>
            <a:off x="7360920" y="2286000"/>
            <a:ext cx="3840480" cy="777240"/>
          </a:xfrm>
          <a:prstGeom prst="rect">
            <a:avLst/>
          </a:prstGeom>
          <a:noFill/>
          <a:ln>
            <a:noFill/>
          </a:ln>
        </p:spPr>
        <p:txBody>
          <a:bodyPr anchorCtr="0" anchor="ctr" bIns="45700" lIns="91425" spcFirstLastPara="1" rIns="91425" wrap="square" tIns="45700">
            <a:noAutofit/>
          </a:bodyPr>
          <a:lstStyle/>
          <a:p>
            <a:pPr indent="0" lvl="0" marL="0" marR="0" rtl="0" algn="l">
              <a:lnSpc>
                <a:spcPct val="105000"/>
              </a:lnSpc>
              <a:spcBef>
                <a:spcPts val="0"/>
              </a:spcBef>
              <a:spcAft>
                <a:spcPts val="0"/>
              </a:spcAft>
              <a:buClr>
                <a:srgbClr val="F3EEE3"/>
              </a:buClr>
              <a:buSzPts val="1750"/>
              <a:buFont typeface="Cambria"/>
              <a:buNone/>
            </a:pPr>
            <a:r>
              <a:rPr b="1" i="0" lang="en-US" sz="1750" u="none" cap="none" strike="noStrike">
                <a:solidFill>
                  <a:srgbClr val="F3EEE3"/>
                </a:solidFill>
                <a:latin typeface="Cambria"/>
                <a:ea typeface="Cambria"/>
                <a:cs typeface="Cambria"/>
                <a:sym typeface="Cambria"/>
              </a:rPr>
              <a:t>International /</a:t>
            </a:r>
            <a:endParaRPr b="0" i="0" sz="17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F3EEE3"/>
              </a:buClr>
              <a:buSzPts val="1750"/>
              <a:buFont typeface="Cambria"/>
              <a:buNone/>
            </a:pPr>
            <a:r>
              <a:rPr b="1" i="0" lang="en-US" sz="1750" u="none" cap="none" strike="noStrike">
                <a:solidFill>
                  <a:srgbClr val="F3EEE3"/>
                </a:solidFill>
                <a:latin typeface="Cambria"/>
                <a:ea typeface="Cambria"/>
                <a:cs typeface="Cambria"/>
                <a:sym typeface="Cambria"/>
              </a:rPr>
              <a:t>Out-of-Country</a:t>
            </a:r>
            <a:endParaRPr b="0" i="0" sz="1750" u="none" cap="none" strike="noStrike">
              <a:solidFill>
                <a:schemeClr val="dk1"/>
              </a:solidFill>
              <a:latin typeface="Calibri"/>
              <a:ea typeface="Calibri"/>
              <a:cs typeface="Calibri"/>
              <a:sym typeface="Calibri"/>
            </a:endParaRPr>
          </a:p>
        </p:txBody>
      </p:sp>
      <p:sp>
        <p:nvSpPr>
          <p:cNvPr id="144" name="Google Shape;144;p7"/>
          <p:cNvSpPr/>
          <p:nvPr/>
        </p:nvSpPr>
        <p:spPr>
          <a:xfrm>
            <a:off x="6583680" y="36210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6858000" y="3465576"/>
            <a:ext cx="4343400" cy="84124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F3EEE3"/>
              </a:buClr>
              <a:buSzPts val="1450"/>
              <a:buFont typeface="Calibri"/>
              <a:buNone/>
            </a:pPr>
            <a:r>
              <a:rPr b="0" i="0" lang="en-US" sz="1450" u="none" cap="none" strike="noStrike">
                <a:solidFill>
                  <a:srgbClr val="F3EEE3"/>
                </a:solidFill>
                <a:latin typeface="Calibri"/>
                <a:ea typeface="Calibri"/>
                <a:cs typeface="Calibri"/>
                <a:sym typeface="Calibri"/>
              </a:rPr>
              <a:t>ALL invoices — including shipping — MUST be prepaid before the order ships</a:t>
            </a:r>
            <a:endParaRPr b="0" i="0" sz="1450" u="none" cap="none" strike="noStrike">
              <a:solidFill>
                <a:schemeClr val="dk1"/>
              </a:solidFill>
              <a:latin typeface="Calibri"/>
              <a:ea typeface="Calibri"/>
              <a:cs typeface="Calibri"/>
              <a:sym typeface="Calibri"/>
            </a:endParaRPr>
          </a:p>
        </p:txBody>
      </p:sp>
      <p:pic>
        <p:nvPicPr>
          <p:cNvPr descr="logo.png" id="146" name="Google Shape;146;p7"/>
          <p:cNvPicPr preferRelativeResize="0"/>
          <p:nvPr/>
        </p:nvPicPr>
        <p:blipFill rotWithShape="1">
          <a:blip r:embed="rId5">
            <a:alphaModFix/>
          </a:blip>
          <a:srcRect b="0" l="0" r="0" t="0"/>
          <a:stretch/>
        </p:blipFill>
        <p:spPr>
          <a:xfrm>
            <a:off x="457200" y="6345936"/>
            <a:ext cx="384048" cy="384048"/>
          </a:xfrm>
          <a:prstGeom prst="rect">
            <a:avLst/>
          </a:prstGeom>
          <a:noFill/>
          <a:ln>
            <a:noFill/>
          </a:ln>
        </p:spPr>
      </p:pic>
      <p:sp>
        <p:nvSpPr>
          <p:cNvPr id="147" name="Google Shape;147;p7"/>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148" name="Google Shape;148;p7"/>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05</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 name="Shape 153"/>
        <p:cNvGrpSpPr/>
        <p:nvPr/>
      </p:nvGrpSpPr>
      <p:grpSpPr>
        <a:xfrm>
          <a:off x="0" y="0"/>
          <a:ext cx="0" cy="0"/>
          <a:chOff x="0" y="0"/>
          <a:chExt cx="0" cy="0"/>
        </a:xfrm>
      </p:grpSpPr>
      <p:sp>
        <p:nvSpPr>
          <p:cNvPr id="154" name="Google Shape;154;p8"/>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500"/>
              <a:buFont typeface="Calibri"/>
              <a:buNone/>
            </a:pPr>
            <a:r>
              <a:rPr b="1" i="0" lang="en-US" sz="1500" u="none" cap="none" strike="noStrike">
                <a:solidFill>
                  <a:srgbClr val="C1712F"/>
                </a:solidFill>
                <a:latin typeface="Calibri"/>
                <a:ea typeface="Calibri"/>
                <a:cs typeface="Calibri"/>
                <a:sym typeface="Calibri"/>
              </a:rPr>
              <a:t>PURCHASE ORDERS &amp; SHIPPING</a:t>
            </a:r>
            <a:endParaRPr b="0" i="0" sz="1500" u="none" cap="none" strike="noStrike">
              <a:solidFill>
                <a:schemeClr val="dk1"/>
              </a:solidFill>
              <a:latin typeface="Calibri"/>
              <a:ea typeface="Calibri"/>
              <a:cs typeface="Calibri"/>
              <a:sym typeface="Calibri"/>
            </a:endParaRPr>
          </a:p>
        </p:txBody>
      </p:sp>
      <p:sp>
        <p:nvSpPr>
          <p:cNvPr id="155" name="Google Shape;155;p8"/>
          <p:cNvSpPr/>
          <p:nvPr/>
        </p:nvSpPr>
        <p:spPr>
          <a:xfrm>
            <a:off x="640080" y="841248"/>
            <a:ext cx="1051560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3400"/>
              <a:buFont typeface="Cambria"/>
              <a:buNone/>
            </a:pPr>
            <a:r>
              <a:rPr b="1" i="0" lang="en-US" sz="3400" u="none" cap="none" strike="noStrike">
                <a:solidFill>
                  <a:srgbClr val="232323"/>
                </a:solidFill>
                <a:latin typeface="Cambria"/>
                <a:ea typeface="Cambria"/>
                <a:cs typeface="Cambria"/>
                <a:sym typeface="Cambria"/>
              </a:rPr>
              <a:t>Placing &amp; Receiving Orders</a:t>
            </a:r>
            <a:endParaRPr b="0" i="0" sz="3400" u="none" cap="none" strike="noStrike">
              <a:solidFill>
                <a:schemeClr val="dk1"/>
              </a:solidFill>
              <a:latin typeface="Calibri"/>
              <a:ea typeface="Calibri"/>
              <a:cs typeface="Calibri"/>
              <a:sym typeface="Calibri"/>
            </a:endParaRPr>
          </a:p>
        </p:txBody>
      </p:sp>
      <p:sp>
        <p:nvSpPr>
          <p:cNvPr id="156" name="Google Shape;156;p8"/>
          <p:cNvSpPr/>
          <p:nvPr/>
        </p:nvSpPr>
        <p:spPr>
          <a:xfrm>
            <a:off x="640080" y="1874520"/>
            <a:ext cx="53035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450"/>
              <a:buFont typeface="Calibri"/>
              <a:buNone/>
            </a:pPr>
            <a:r>
              <a:rPr b="1" i="0" lang="en-US" sz="1450" u="none" cap="none" strike="noStrike">
                <a:solidFill>
                  <a:srgbClr val="C1712F"/>
                </a:solidFill>
                <a:latin typeface="Calibri"/>
                <a:ea typeface="Calibri"/>
                <a:cs typeface="Calibri"/>
                <a:sym typeface="Calibri"/>
              </a:rPr>
              <a:t>PURCHASE ORDERS</a:t>
            </a:r>
            <a:endParaRPr b="0" i="0" sz="1450" u="none" cap="none" strike="noStrike">
              <a:solidFill>
                <a:schemeClr val="dk1"/>
              </a:solidFill>
              <a:latin typeface="Calibri"/>
              <a:ea typeface="Calibri"/>
              <a:cs typeface="Calibri"/>
              <a:sym typeface="Calibri"/>
            </a:endParaRPr>
          </a:p>
        </p:txBody>
      </p:sp>
      <p:sp>
        <p:nvSpPr>
          <p:cNvPr id="157" name="Google Shape;157;p8"/>
          <p:cNvSpPr/>
          <p:nvPr/>
        </p:nvSpPr>
        <p:spPr>
          <a:xfrm>
            <a:off x="640080" y="24780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
          <p:cNvSpPr/>
          <p:nvPr/>
        </p:nvSpPr>
        <p:spPr>
          <a:xfrm>
            <a:off x="914400" y="2322576"/>
            <a:ext cx="5029200" cy="73152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EMAILED purchase orders ONLY — send to office@elkinc.com</a:t>
            </a:r>
            <a:endParaRPr b="0" i="0" sz="1400" u="none" cap="none" strike="noStrike">
              <a:solidFill>
                <a:schemeClr val="dk1"/>
              </a:solidFill>
              <a:latin typeface="Calibri"/>
              <a:ea typeface="Calibri"/>
              <a:cs typeface="Calibri"/>
              <a:sym typeface="Calibri"/>
            </a:endParaRPr>
          </a:p>
        </p:txBody>
      </p:sp>
      <p:sp>
        <p:nvSpPr>
          <p:cNvPr id="159" name="Google Shape;159;p8"/>
          <p:cNvSpPr/>
          <p:nvPr/>
        </p:nvSpPr>
        <p:spPr>
          <a:xfrm>
            <a:off x="640080" y="320954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914400" y="3054096"/>
            <a:ext cx="5029200" cy="73152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Include name of buyer or contact person on each order</a:t>
            </a:r>
            <a:endParaRPr b="0" i="0" sz="1400" u="none" cap="none" strike="noStrike">
              <a:solidFill>
                <a:schemeClr val="dk1"/>
              </a:solidFill>
              <a:latin typeface="Calibri"/>
              <a:ea typeface="Calibri"/>
              <a:cs typeface="Calibri"/>
              <a:sym typeface="Calibri"/>
            </a:endParaRPr>
          </a:p>
        </p:txBody>
      </p:sp>
      <p:sp>
        <p:nvSpPr>
          <p:cNvPr id="161" name="Google Shape;161;p8"/>
          <p:cNvSpPr/>
          <p:nvPr/>
        </p:nvSpPr>
        <p:spPr>
          <a:xfrm>
            <a:off x="640080" y="394106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914400" y="3785616"/>
            <a:ext cx="5029200" cy="73152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Buyer’s email and phone number REQUIRED on each purchase order</a:t>
            </a:r>
            <a:endParaRPr b="0" i="0" sz="1400" u="none" cap="none" strike="noStrike">
              <a:solidFill>
                <a:schemeClr val="dk1"/>
              </a:solidFill>
              <a:latin typeface="Calibri"/>
              <a:ea typeface="Calibri"/>
              <a:cs typeface="Calibri"/>
              <a:sym typeface="Calibri"/>
            </a:endParaRPr>
          </a:p>
        </p:txBody>
      </p:sp>
      <p:sp>
        <p:nvSpPr>
          <p:cNvPr id="163" name="Google Shape;163;p8"/>
          <p:cNvSpPr/>
          <p:nvPr/>
        </p:nvSpPr>
        <p:spPr>
          <a:xfrm>
            <a:off x="6400800" y="1874520"/>
            <a:ext cx="53035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450"/>
              <a:buFont typeface="Calibri"/>
              <a:buNone/>
            </a:pPr>
            <a:r>
              <a:rPr b="1" i="0" lang="en-US" sz="1450" u="none" cap="none" strike="noStrike">
                <a:solidFill>
                  <a:srgbClr val="C1712F"/>
                </a:solidFill>
                <a:latin typeface="Calibri"/>
                <a:ea typeface="Calibri"/>
                <a:cs typeface="Calibri"/>
                <a:sym typeface="Calibri"/>
              </a:rPr>
              <a:t>SHIPPING</a:t>
            </a:r>
            <a:endParaRPr b="0" i="0" sz="1450" u="none" cap="none" strike="noStrike">
              <a:solidFill>
                <a:schemeClr val="dk1"/>
              </a:solidFill>
              <a:latin typeface="Calibri"/>
              <a:ea typeface="Calibri"/>
              <a:cs typeface="Calibri"/>
              <a:sym typeface="Calibri"/>
            </a:endParaRPr>
          </a:p>
        </p:txBody>
      </p:sp>
      <p:sp>
        <p:nvSpPr>
          <p:cNvPr id="164" name="Google Shape;164;p8"/>
          <p:cNvSpPr/>
          <p:nvPr/>
        </p:nvSpPr>
        <p:spPr>
          <a:xfrm>
            <a:off x="6400800" y="24780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6675120" y="2322576"/>
            <a:ext cx="50292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250"/>
              <a:buFont typeface="Calibri"/>
              <a:buNone/>
            </a:pPr>
            <a:r>
              <a:rPr b="0" i="0" lang="en-US" sz="1250" u="none" cap="none" strike="noStrike">
                <a:solidFill>
                  <a:srgbClr val="232323"/>
                </a:solidFill>
                <a:latin typeface="Calibri"/>
                <a:ea typeface="Calibri"/>
                <a:cs typeface="Calibri"/>
                <a:sym typeface="Calibri"/>
              </a:rPr>
              <a:t>US orders shipped via USPS Ground or UPS Ground (No FedEx) — based on most reasonable rate</a:t>
            </a:r>
            <a:endParaRPr b="0" i="0" sz="1250" u="none" cap="none" strike="noStrike">
              <a:solidFill>
                <a:schemeClr val="dk1"/>
              </a:solidFill>
              <a:latin typeface="Calibri"/>
              <a:ea typeface="Calibri"/>
              <a:cs typeface="Calibri"/>
              <a:sym typeface="Calibri"/>
            </a:endParaRPr>
          </a:p>
        </p:txBody>
      </p:sp>
      <p:sp>
        <p:nvSpPr>
          <p:cNvPr id="166" name="Google Shape;166;p8"/>
          <p:cNvSpPr/>
          <p:nvPr/>
        </p:nvSpPr>
        <p:spPr>
          <a:xfrm>
            <a:off x="6400800" y="309981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6675120" y="2944368"/>
            <a:ext cx="50292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250"/>
              <a:buFont typeface="Calibri"/>
              <a:buNone/>
            </a:pPr>
            <a:r>
              <a:rPr b="0" i="0" lang="en-US" sz="1250" u="none" cap="none" strike="noStrike">
                <a:solidFill>
                  <a:srgbClr val="232323"/>
                </a:solidFill>
                <a:latin typeface="Calibri"/>
                <a:ea typeface="Calibri"/>
                <a:cs typeface="Calibri"/>
                <a:sym typeface="Calibri"/>
              </a:rPr>
              <a:t>International orders (except Canada) shipped via USPS</a:t>
            </a:r>
            <a:endParaRPr b="0" i="0" sz="1250" u="none" cap="none" strike="noStrike">
              <a:solidFill>
                <a:schemeClr val="dk1"/>
              </a:solidFill>
              <a:latin typeface="Calibri"/>
              <a:ea typeface="Calibri"/>
              <a:cs typeface="Calibri"/>
              <a:sym typeface="Calibri"/>
            </a:endParaRPr>
          </a:p>
        </p:txBody>
      </p:sp>
      <p:sp>
        <p:nvSpPr>
          <p:cNvPr id="168" name="Google Shape;168;p8"/>
          <p:cNvSpPr/>
          <p:nvPr/>
        </p:nvSpPr>
        <p:spPr>
          <a:xfrm>
            <a:off x="6400800" y="372160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p:nvPr/>
        </p:nvSpPr>
        <p:spPr>
          <a:xfrm>
            <a:off x="6675120" y="3566160"/>
            <a:ext cx="50292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250"/>
              <a:buFont typeface="Calibri"/>
              <a:buNone/>
            </a:pPr>
            <a:r>
              <a:rPr b="0" i="0" lang="en-US" sz="1250" u="none" cap="none" strike="noStrike">
                <a:solidFill>
                  <a:srgbClr val="232323"/>
                </a:solidFill>
                <a:latin typeface="Calibri"/>
                <a:ea typeface="Calibri"/>
                <a:cs typeface="Calibri"/>
                <a:sym typeface="Calibri"/>
              </a:rPr>
              <a:t>US dealers: include your store’s UPS account number and ZIP code if applicable</a:t>
            </a:r>
            <a:endParaRPr b="0" i="0" sz="1250" u="none" cap="none" strike="noStrike">
              <a:solidFill>
                <a:schemeClr val="dk1"/>
              </a:solidFill>
              <a:latin typeface="Calibri"/>
              <a:ea typeface="Calibri"/>
              <a:cs typeface="Calibri"/>
              <a:sym typeface="Calibri"/>
            </a:endParaRPr>
          </a:p>
        </p:txBody>
      </p:sp>
      <p:sp>
        <p:nvSpPr>
          <p:cNvPr id="170" name="Google Shape;170;p8"/>
          <p:cNvSpPr/>
          <p:nvPr/>
        </p:nvSpPr>
        <p:spPr>
          <a:xfrm>
            <a:off x="6400800" y="434340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6675120" y="4187952"/>
            <a:ext cx="50292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250"/>
              <a:buFont typeface="Calibri"/>
              <a:buNone/>
            </a:pPr>
            <a:r>
              <a:rPr b="0" i="0" lang="en-US" sz="1250" u="none" cap="none" strike="noStrike">
                <a:solidFill>
                  <a:srgbClr val="232323"/>
                </a:solidFill>
                <a:latin typeface="Calibri"/>
                <a:ea typeface="Calibri"/>
                <a:cs typeface="Calibri"/>
                <a:sym typeface="Calibri"/>
              </a:rPr>
              <a:t>NO drop ships or split purchase order ship dates</a:t>
            </a:r>
            <a:endParaRPr b="0" i="0" sz="1250" u="none" cap="none" strike="noStrike">
              <a:solidFill>
                <a:schemeClr val="dk1"/>
              </a:solidFill>
              <a:latin typeface="Calibri"/>
              <a:ea typeface="Calibri"/>
              <a:cs typeface="Calibri"/>
              <a:sym typeface="Calibri"/>
            </a:endParaRPr>
          </a:p>
        </p:txBody>
      </p:sp>
      <p:sp>
        <p:nvSpPr>
          <p:cNvPr id="172" name="Google Shape;172;p8"/>
          <p:cNvSpPr/>
          <p:nvPr/>
        </p:nvSpPr>
        <p:spPr>
          <a:xfrm>
            <a:off x="6400800" y="496519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6675120" y="4809744"/>
            <a:ext cx="50292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250"/>
              <a:buFont typeface="Calibri"/>
              <a:buNone/>
            </a:pPr>
            <a:r>
              <a:rPr b="0" i="0" lang="en-US" sz="1250" u="none" cap="none" strike="noStrike">
                <a:solidFill>
                  <a:srgbClr val="232323"/>
                </a:solidFill>
                <a:latin typeface="Calibri"/>
                <a:ea typeface="Calibri"/>
                <a:cs typeface="Calibri"/>
                <a:sym typeface="Calibri"/>
              </a:rPr>
              <a:t>Discrepancies on received merchandise must be reported within 5 days of invoice ship date</a:t>
            </a:r>
            <a:endParaRPr b="0" i="0" sz="1250" u="none" cap="none" strike="noStrike">
              <a:solidFill>
                <a:schemeClr val="dk1"/>
              </a:solidFill>
              <a:latin typeface="Calibri"/>
              <a:ea typeface="Calibri"/>
              <a:cs typeface="Calibri"/>
              <a:sym typeface="Calibri"/>
            </a:endParaRPr>
          </a:p>
        </p:txBody>
      </p:sp>
      <p:pic>
        <p:nvPicPr>
          <p:cNvPr descr="logo.png" id="174" name="Google Shape;174;p8"/>
          <p:cNvPicPr preferRelativeResize="0"/>
          <p:nvPr/>
        </p:nvPicPr>
        <p:blipFill rotWithShape="1">
          <a:blip r:embed="rId3">
            <a:alphaModFix/>
          </a:blip>
          <a:srcRect b="0" l="0" r="0" t="0"/>
          <a:stretch/>
        </p:blipFill>
        <p:spPr>
          <a:xfrm>
            <a:off x="457200" y="6345936"/>
            <a:ext cx="384048" cy="384048"/>
          </a:xfrm>
          <a:prstGeom prst="rect">
            <a:avLst/>
          </a:prstGeom>
          <a:noFill/>
          <a:ln>
            <a:noFill/>
          </a:ln>
        </p:spPr>
      </p:pic>
      <p:sp>
        <p:nvSpPr>
          <p:cNvPr id="175" name="Google Shape;175;p8"/>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176" name="Google Shape;176;p8"/>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06</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3B2C"/>
        </a:solidFill>
      </p:bgPr>
    </p:bg>
    <p:spTree>
      <p:nvGrpSpPr>
        <p:cNvPr id="181" name="Shape 181"/>
        <p:cNvGrpSpPr/>
        <p:nvPr/>
      </p:nvGrpSpPr>
      <p:grpSpPr>
        <a:xfrm>
          <a:off x="0" y="0"/>
          <a:ext cx="0" cy="0"/>
          <a:chOff x="0" y="0"/>
          <a:chExt cx="0" cy="0"/>
        </a:xfrm>
      </p:grpSpPr>
      <p:sp>
        <p:nvSpPr>
          <p:cNvPr id="182" name="Google Shape;182;p9"/>
          <p:cNvSpPr/>
          <p:nvPr/>
        </p:nvSpPr>
        <p:spPr>
          <a:xfrm>
            <a:off x="-548640" y="5943600"/>
            <a:ext cx="1463040" cy="146304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a:off x="-914400" y="5577840"/>
            <a:ext cx="2194560" cy="219456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9"/>
          <p:cNvSpPr/>
          <p:nvPr/>
        </p:nvSpPr>
        <p:spPr>
          <a:xfrm>
            <a:off x="-1280160" y="5212080"/>
            <a:ext cx="2926080" cy="292608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9"/>
          <p:cNvSpPr/>
          <p:nvPr/>
        </p:nvSpPr>
        <p:spPr>
          <a:xfrm>
            <a:off x="-1645920" y="4846320"/>
            <a:ext cx="3657600" cy="36576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500"/>
              <a:buFont typeface="Calibri"/>
              <a:buNone/>
            </a:pPr>
            <a:r>
              <a:rPr b="1" i="0" lang="en-US" sz="1500" u="none" cap="none" strike="noStrike">
                <a:solidFill>
                  <a:srgbClr val="D98F4E"/>
                </a:solidFill>
                <a:latin typeface="Calibri"/>
                <a:ea typeface="Calibri"/>
                <a:cs typeface="Calibri"/>
                <a:sym typeface="Calibri"/>
              </a:rPr>
              <a:t>RETURNS &amp; WARRANTIES</a:t>
            </a:r>
            <a:endParaRPr b="0" i="0" sz="1500" u="none" cap="none" strike="noStrike">
              <a:solidFill>
                <a:schemeClr val="dk1"/>
              </a:solidFill>
              <a:latin typeface="Calibri"/>
              <a:ea typeface="Calibri"/>
              <a:cs typeface="Calibri"/>
              <a:sym typeface="Calibri"/>
            </a:endParaRPr>
          </a:p>
        </p:txBody>
      </p:sp>
      <p:sp>
        <p:nvSpPr>
          <p:cNvPr id="187" name="Google Shape;187;p9"/>
          <p:cNvSpPr/>
          <p:nvPr/>
        </p:nvSpPr>
        <p:spPr>
          <a:xfrm>
            <a:off x="640080" y="841248"/>
            <a:ext cx="1060704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2700"/>
              <a:buFont typeface="Cambria"/>
              <a:buNone/>
            </a:pPr>
            <a:r>
              <a:rPr b="1" i="0" lang="en-US" sz="2700" u="none" cap="none" strike="noStrike">
                <a:solidFill>
                  <a:srgbClr val="F3EEE3"/>
                </a:solidFill>
                <a:latin typeface="Cambria"/>
                <a:ea typeface="Cambria"/>
                <a:cs typeface="Cambria"/>
                <a:sym typeface="Cambria"/>
              </a:rPr>
              <a:t>Returns, Warranties &amp; Program Terms</a:t>
            </a:r>
            <a:endParaRPr b="0" i="0" sz="2700" u="none" cap="none" strike="noStrike">
              <a:solidFill>
                <a:schemeClr val="dk1"/>
              </a:solidFill>
              <a:latin typeface="Calibri"/>
              <a:ea typeface="Calibri"/>
              <a:cs typeface="Calibri"/>
              <a:sym typeface="Calibri"/>
            </a:endParaRPr>
          </a:p>
        </p:txBody>
      </p:sp>
      <p:sp>
        <p:nvSpPr>
          <p:cNvPr id="188" name="Google Shape;188;p9"/>
          <p:cNvSpPr/>
          <p:nvPr/>
        </p:nvSpPr>
        <p:spPr>
          <a:xfrm>
            <a:off x="640080" y="2057400"/>
            <a:ext cx="5257800" cy="3977640"/>
          </a:xfrm>
          <a:prstGeom prst="roundRect">
            <a:avLst>
              <a:gd fmla="val 1839" name="adj"/>
            </a:avLst>
          </a:prstGeom>
          <a:solidFill>
            <a:srgbClr val="16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960120" y="2377440"/>
            <a:ext cx="566928" cy="566928"/>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Undo.png" id="190" name="Google Shape;190;p9"/>
          <p:cNvPicPr preferRelativeResize="0"/>
          <p:nvPr/>
        </p:nvPicPr>
        <p:blipFill rotWithShape="1">
          <a:blip r:embed="rId3">
            <a:alphaModFix/>
          </a:blip>
          <a:srcRect b="0" l="0" r="0" t="0"/>
          <a:stretch/>
        </p:blipFill>
        <p:spPr>
          <a:xfrm>
            <a:off x="1084844" y="2502164"/>
            <a:ext cx="317480" cy="317480"/>
          </a:xfrm>
          <a:prstGeom prst="rect">
            <a:avLst/>
          </a:prstGeom>
          <a:noFill/>
          <a:ln>
            <a:noFill/>
          </a:ln>
        </p:spPr>
      </p:pic>
      <p:sp>
        <p:nvSpPr>
          <p:cNvPr id="191" name="Google Shape;191;p9"/>
          <p:cNvSpPr/>
          <p:nvPr/>
        </p:nvSpPr>
        <p:spPr>
          <a:xfrm>
            <a:off x="1737360" y="2423160"/>
            <a:ext cx="38404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2000"/>
              <a:buFont typeface="Cambria"/>
              <a:buNone/>
            </a:pPr>
            <a:r>
              <a:rPr b="1" i="0" lang="en-US" sz="2000" u="none" cap="none" strike="noStrike">
                <a:solidFill>
                  <a:srgbClr val="F3EEE3"/>
                </a:solidFill>
                <a:latin typeface="Cambria"/>
                <a:ea typeface="Cambria"/>
                <a:cs typeface="Cambria"/>
                <a:sym typeface="Cambria"/>
              </a:rPr>
              <a:t>Returns</a:t>
            </a:r>
            <a:endParaRPr b="0" i="0" sz="2000" u="none" cap="none" strike="noStrike">
              <a:solidFill>
                <a:schemeClr val="dk1"/>
              </a:solidFill>
              <a:latin typeface="Calibri"/>
              <a:ea typeface="Calibri"/>
              <a:cs typeface="Calibri"/>
              <a:sym typeface="Calibri"/>
            </a:endParaRPr>
          </a:p>
        </p:txBody>
      </p:sp>
      <p:sp>
        <p:nvSpPr>
          <p:cNvPr id="192" name="Google Shape;192;p9"/>
          <p:cNvSpPr/>
          <p:nvPr/>
        </p:nvSpPr>
        <p:spPr>
          <a:xfrm>
            <a:off x="960120" y="352958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9"/>
          <p:cNvSpPr/>
          <p:nvPr/>
        </p:nvSpPr>
        <p:spPr>
          <a:xfrm>
            <a:off x="1234440" y="3374136"/>
            <a:ext cx="43434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350"/>
              <a:buFont typeface="Calibri"/>
              <a:buNone/>
            </a:pPr>
            <a:r>
              <a:rPr b="0" i="0" lang="en-US" sz="1350" u="none" cap="none" strike="noStrike">
                <a:solidFill>
                  <a:srgbClr val="D8D5CC"/>
                </a:solidFill>
                <a:latin typeface="Calibri"/>
                <a:ea typeface="Calibri"/>
                <a:cs typeface="Calibri"/>
                <a:sym typeface="Calibri"/>
              </a:rPr>
              <a:t>All returns require prior authorization — office@elkinc.com</a:t>
            </a:r>
            <a:endParaRPr b="0" i="0" sz="1350" u="none" cap="none" strike="noStrike">
              <a:solidFill>
                <a:schemeClr val="dk1"/>
              </a:solidFill>
              <a:latin typeface="Calibri"/>
              <a:ea typeface="Calibri"/>
              <a:cs typeface="Calibri"/>
              <a:sym typeface="Calibri"/>
            </a:endParaRPr>
          </a:p>
        </p:txBody>
      </p:sp>
      <p:sp>
        <p:nvSpPr>
          <p:cNvPr id="194" name="Google Shape;194;p9"/>
          <p:cNvSpPr/>
          <p:nvPr/>
        </p:nvSpPr>
        <p:spPr>
          <a:xfrm>
            <a:off x="960120" y="415137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
          <p:cNvSpPr/>
          <p:nvPr/>
        </p:nvSpPr>
        <p:spPr>
          <a:xfrm>
            <a:off x="1234440" y="3995928"/>
            <a:ext cx="43434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350"/>
              <a:buFont typeface="Calibri"/>
              <a:buNone/>
            </a:pPr>
            <a:r>
              <a:rPr b="0" i="0" lang="en-US" sz="1350" u="none" cap="none" strike="noStrike">
                <a:solidFill>
                  <a:srgbClr val="D8D5CC"/>
                </a:solidFill>
                <a:latin typeface="Calibri"/>
                <a:ea typeface="Calibri"/>
                <a:cs typeface="Calibri"/>
                <a:sym typeface="Calibri"/>
              </a:rPr>
              <a:t>Accepted within 30 days of invoice date</a:t>
            </a:r>
            <a:endParaRPr b="0" i="0" sz="1350" u="none" cap="none" strike="noStrike">
              <a:solidFill>
                <a:schemeClr val="dk1"/>
              </a:solidFill>
              <a:latin typeface="Calibri"/>
              <a:ea typeface="Calibri"/>
              <a:cs typeface="Calibri"/>
              <a:sym typeface="Calibri"/>
            </a:endParaRPr>
          </a:p>
        </p:txBody>
      </p:sp>
      <p:sp>
        <p:nvSpPr>
          <p:cNvPr id="196" name="Google Shape;196;p9"/>
          <p:cNvSpPr/>
          <p:nvPr/>
        </p:nvSpPr>
        <p:spPr>
          <a:xfrm>
            <a:off x="960120" y="477316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p:nvPr/>
        </p:nvSpPr>
        <p:spPr>
          <a:xfrm>
            <a:off x="1234440" y="4617720"/>
            <a:ext cx="43434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350"/>
              <a:buFont typeface="Calibri"/>
              <a:buNone/>
            </a:pPr>
            <a:r>
              <a:rPr b="0" i="0" lang="en-US" sz="1350" u="none" cap="none" strike="noStrike">
                <a:solidFill>
                  <a:srgbClr val="D8D5CC"/>
                </a:solidFill>
                <a:latin typeface="Calibri"/>
                <a:ea typeface="Calibri"/>
                <a:cs typeface="Calibri"/>
                <a:sym typeface="Calibri"/>
              </a:rPr>
              <a:t>Must be in original condition and packaging</a:t>
            </a:r>
            <a:endParaRPr b="0" i="0" sz="1350" u="none" cap="none" strike="noStrike">
              <a:solidFill>
                <a:schemeClr val="dk1"/>
              </a:solidFill>
              <a:latin typeface="Calibri"/>
              <a:ea typeface="Calibri"/>
              <a:cs typeface="Calibri"/>
              <a:sym typeface="Calibri"/>
            </a:endParaRPr>
          </a:p>
        </p:txBody>
      </p:sp>
      <p:sp>
        <p:nvSpPr>
          <p:cNvPr id="198" name="Google Shape;198;p9"/>
          <p:cNvSpPr/>
          <p:nvPr/>
        </p:nvSpPr>
        <p:spPr>
          <a:xfrm>
            <a:off x="960120" y="539496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9"/>
          <p:cNvSpPr/>
          <p:nvPr/>
        </p:nvSpPr>
        <p:spPr>
          <a:xfrm>
            <a:off x="1234440" y="5239512"/>
            <a:ext cx="43434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350"/>
              <a:buFont typeface="Calibri"/>
              <a:buNone/>
            </a:pPr>
            <a:r>
              <a:rPr b="0" i="0" lang="en-US" sz="1350" u="none" cap="none" strike="noStrike">
                <a:solidFill>
                  <a:srgbClr val="D8D5CC"/>
                </a:solidFill>
                <a:latin typeface="Calibri"/>
                <a:ea typeface="Calibri"/>
                <a:cs typeface="Calibri"/>
                <a:sym typeface="Calibri"/>
              </a:rPr>
              <a:t>Restocking fee may apply to non-defective returns</a:t>
            </a:r>
            <a:endParaRPr b="0" i="0" sz="1350" u="none" cap="none" strike="noStrike">
              <a:solidFill>
                <a:schemeClr val="dk1"/>
              </a:solidFill>
              <a:latin typeface="Calibri"/>
              <a:ea typeface="Calibri"/>
              <a:cs typeface="Calibri"/>
              <a:sym typeface="Calibri"/>
            </a:endParaRPr>
          </a:p>
        </p:txBody>
      </p:sp>
      <p:sp>
        <p:nvSpPr>
          <p:cNvPr id="200" name="Google Shape;200;p9"/>
          <p:cNvSpPr/>
          <p:nvPr/>
        </p:nvSpPr>
        <p:spPr>
          <a:xfrm>
            <a:off x="6263640" y="2057400"/>
            <a:ext cx="5257800" cy="3977640"/>
          </a:xfrm>
          <a:prstGeom prst="roundRect">
            <a:avLst>
              <a:gd fmla="val 1839" name="adj"/>
            </a:avLst>
          </a:prstGeom>
          <a:solidFill>
            <a:srgbClr val="16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
          <p:cNvSpPr/>
          <p:nvPr/>
        </p:nvSpPr>
        <p:spPr>
          <a:xfrm>
            <a:off x="6583680" y="2377440"/>
            <a:ext cx="566928" cy="566928"/>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ShieldAlt.png" id="202" name="Google Shape;202;p9"/>
          <p:cNvPicPr preferRelativeResize="0"/>
          <p:nvPr/>
        </p:nvPicPr>
        <p:blipFill rotWithShape="1">
          <a:blip r:embed="rId4">
            <a:alphaModFix/>
          </a:blip>
          <a:srcRect b="0" l="0" r="0" t="0"/>
          <a:stretch/>
        </p:blipFill>
        <p:spPr>
          <a:xfrm>
            <a:off x="6708404" y="2502164"/>
            <a:ext cx="317480" cy="317480"/>
          </a:xfrm>
          <a:prstGeom prst="rect">
            <a:avLst/>
          </a:prstGeom>
          <a:noFill/>
          <a:ln>
            <a:noFill/>
          </a:ln>
        </p:spPr>
      </p:pic>
      <p:sp>
        <p:nvSpPr>
          <p:cNvPr id="203" name="Google Shape;203;p9"/>
          <p:cNvSpPr/>
          <p:nvPr/>
        </p:nvSpPr>
        <p:spPr>
          <a:xfrm>
            <a:off x="7360920" y="2423160"/>
            <a:ext cx="38404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2000"/>
              <a:buFont typeface="Cambria"/>
              <a:buNone/>
            </a:pPr>
            <a:r>
              <a:rPr b="1" i="0" lang="en-US" sz="2000" u="none" cap="none" strike="noStrike">
                <a:solidFill>
                  <a:srgbClr val="F3EEE3"/>
                </a:solidFill>
                <a:latin typeface="Cambria"/>
                <a:ea typeface="Cambria"/>
                <a:cs typeface="Cambria"/>
                <a:sym typeface="Cambria"/>
              </a:rPr>
              <a:t>Warranties</a:t>
            </a:r>
            <a:endParaRPr b="0" i="0" sz="2000" u="none" cap="none" strike="noStrike">
              <a:solidFill>
                <a:schemeClr val="dk1"/>
              </a:solidFill>
              <a:latin typeface="Calibri"/>
              <a:ea typeface="Calibri"/>
              <a:cs typeface="Calibri"/>
              <a:sym typeface="Calibri"/>
            </a:endParaRPr>
          </a:p>
        </p:txBody>
      </p:sp>
      <p:sp>
        <p:nvSpPr>
          <p:cNvPr id="204" name="Google Shape;204;p9"/>
          <p:cNvSpPr/>
          <p:nvPr/>
        </p:nvSpPr>
        <p:spPr>
          <a:xfrm>
            <a:off x="6583680" y="352958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6858000" y="3374136"/>
            <a:ext cx="4343400" cy="62179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350"/>
              <a:buFont typeface="Calibri"/>
              <a:buNone/>
            </a:pPr>
            <a:r>
              <a:rPr b="0" i="0" lang="en-US" sz="1350" u="none" cap="none" strike="noStrike">
                <a:solidFill>
                  <a:srgbClr val="D8D5CC"/>
                </a:solidFill>
                <a:latin typeface="Calibri"/>
                <a:ea typeface="Calibri"/>
                <a:cs typeface="Calibri"/>
                <a:sym typeface="Calibri"/>
              </a:rPr>
              <a:t>Manufacturer’s warranty applies to all defective merchandise</a:t>
            </a:r>
            <a:endParaRPr b="0" i="0" sz="1350" u="none" cap="none" strike="noStrike">
              <a:solidFill>
                <a:schemeClr val="dk1"/>
              </a:solidFill>
              <a:latin typeface="Calibri"/>
              <a:ea typeface="Calibri"/>
              <a:cs typeface="Calibri"/>
              <a:sym typeface="Calibri"/>
            </a:endParaRPr>
          </a:p>
        </p:txBody>
      </p:sp>
      <p:pic>
        <p:nvPicPr>
          <p:cNvPr descr="logo.png" id="206" name="Google Shape;206;p9"/>
          <p:cNvPicPr preferRelativeResize="0"/>
          <p:nvPr/>
        </p:nvPicPr>
        <p:blipFill rotWithShape="1">
          <a:blip r:embed="rId5">
            <a:alphaModFix/>
          </a:blip>
          <a:srcRect b="0" l="0" r="0" t="0"/>
          <a:stretch/>
        </p:blipFill>
        <p:spPr>
          <a:xfrm>
            <a:off x="457200" y="6345936"/>
            <a:ext cx="384048" cy="384048"/>
          </a:xfrm>
          <a:prstGeom prst="rect">
            <a:avLst/>
          </a:prstGeom>
          <a:noFill/>
          <a:ln>
            <a:noFill/>
          </a:ln>
        </p:spPr>
      </p:pic>
      <p:sp>
        <p:nvSpPr>
          <p:cNvPr id="207" name="Google Shape;207;p9"/>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208" name="Google Shape;208;p9"/>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07</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3" name="Shape 213"/>
        <p:cNvGrpSpPr/>
        <p:nvPr/>
      </p:nvGrpSpPr>
      <p:grpSpPr>
        <a:xfrm>
          <a:off x="0" y="0"/>
          <a:ext cx="0" cy="0"/>
          <a:chOff x="0" y="0"/>
          <a:chExt cx="0" cy="0"/>
        </a:xfrm>
      </p:grpSpPr>
      <p:sp>
        <p:nvSpPr>
          <p:cNvPr id="214" name="Google Shape;214;p10"/>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500"/>
              <a:buFont typeface="Calibri"/>
              <a:buNone/>
            </a:pPr>
            <a:r>
              <a:rPr b="1" i="0" lang="en-US" sz="1500" u="none" cap="none" strike="noStrike">
                <a:solidFill>
                  <a:srgbClr val="C1712F"/>
                </a:solidFill>
                <a:latin typeface="Calibri"/>
                <a:ea typeface="Calibri"/>
                <a:cs typeface="Calibri"/>
                <a:sym typeface="Calibri"/>
              </a:rPr>
              <a:t>ONGOING REQUIREMENTS</a:t>
            </a:r>
            <a:endParaRPr b="0" i="0" sz="1500" u="none" cap="none" strike="noStrike">
              <a:solidFill>
                <a:schemeClr val="dk1"/>
              </a:solidFill>
              <a:latin typeface="Calibri"/>
              <a:ea typeface="Calibri"/>
              <a:cs typeface="Calibri"/>
              <a:sym typeface="Calibri"/>
            </a:endParaRPr>
          </a:p>
        </p:txBody>
      </p:sp>
      <p:sp>
        <p:nvSpPr>
          <p:cNvPr id="215" name="Google Shape;215;p10"/>
          <p:cNvSpPr/>
          <p:nvPr/>
        </p:nvSpPr>
        <p:spPr>
          <a:xfrm>
            <a:off x="640080" y="841248"/>
            <a:ext cx="1115568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2700"/>
              <a:buFont typeface="Cambria"/>
              <a:buNone/>
            </a:pPr>
            <a:r>
              <a:rPr b="1" i="0" lang="en-US" sz="2700" u="none" cap="none" strike="noStrike">
                <a:solidFill>
                  <a:srgbClr val="232323"/>
                </a:solidFill>
                <a:latin typeface="Cambria"/>
                <a:ea typeface="Cambria"/>
                <a:cs typeface="Cambria"/>
                <a:sym typeface="Cambria"/>
              </a:rPr>
              <a:t>Dealer Responsibilities &amp; Program Terms</a:t>
            </a:r>
            <a:endParaRPr b="0" i="0" sz="2700" u="none" cap="none" strike="noStrike">
              <a:solidFill>
                <a:schemeClr val="dk1"/>
              </a:solidFill>
              <a:latin typeface="Calibri"/>
              <a:ea typeface="Calibri"/>
              <a:cs typeface="Calibri"/>
              <a:sym typeface="Calibri"/>
            </a:endParaRPr>
          </a:p>
        </p:txBody>
      </p:sp>
      <p:sp>
        <p:nvSpPr>
          <p:cNvPr id="216" name="Google Shape;216;p10"/>
          <p:cNvSpPr/>
          <p:nvPr/>
        </p:nvSpPr>
        <p:spPr>
          <a:xfrm>
            <a:off x="640080" y="1874520"/>
            <a:ext cx="53035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450"/>
              <a:buFont typeface="Calibri"/>
              <a:buNone/>
            </a:pPr>
            <a:r>
              <a:rPr b="1" i="0" lang="en-US" sz="1450" u="none" cap="none" strike="noStrike">
                <a:solidFill>
                  <a:srgbClr val="C1712F"/>
                </a:solidFill>
                <a:latin typeface="Calibri"/>
                <a:ea typeface="Calibri"/>
                <a:cs typeface="Calibri"/>
                <a:sym typeface="Calibri"/>
              </a:rPr>
              <a:t>DEALER RESPONSIBILITIES</a:t>
            </a:r>
            <a:endParaRPr b="0" i="0" sz="1450" u="none" cap="none" strike="noStrike">
              <a:solidFill>
                <a:schemeClr val="dk1"/>
              </a:solidFill>
              <a:latin typeface="Calibri"/>
              <a:ea typeface="Calibri"/>
              <a:cs typeface="Calibri"/>
              <a:sym typeface="Calibri"/>
            </a:endParaRPr>
          </a:p>
        </p:txBody>
      </p:sp>
      <p:sp>
        <p:nvSpPr>
          <p:cNvPr id="217" name="Google Shape;217;p10"/>
          <p:cNvSpPr/>
          <p:nvPr/>
        </p:nvSpPr>
        <p:spPr>
          <a:xfrm>
            <a:off x="640080" y="24780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0"/>
          <p:cNvSpPr/>
          <p:nvPr/>
        </p:nvSpPr>
        <p:spPr>
          <a:xfrm>
            <a:off x="914400" y="2322576"/>
            <a:ext cx="502920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Maintain active retail location or online presence</a:t>
            </a:r>
            <a:endParaRPr b="0" i="0" sz="1400" u="none" cap="none" strike="noStrike">
              <a:solidFill>
                <a:schemeClr val="dk1"/>
              </a:solidFill>
              <a:latin typeface="Calibri"/>
              <a:ea typeface="Calibri"/>
              <a:cs typeface="Calibri"/>
              <a:sym typeface="Calibri"/>
            </a:endParaRPr>
          </a:p>
        </p:txBody>
      </p:sp>
      <p:sp>
        <p:nvSpPr>
          <p:cNvPr id="219" name="Google Shape;219;p10"/>
          <p:cNvSpPr/>
          <p:nvPr/>
        </p:nvSpPr>
        <p:spPr>
          <a:xfrm>
            <a:off x="640080" y="31638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a:off x="914400" y="3008376"/>
            <a:ext cx="502920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Update contact information within 10 days of any changes</a:t>
            </a:r>
            <a:endParaRPr b="0" i="0" sz="1400" u="none" cap="none" strike="noStrike">
              <a:solidFill>
                <a:schemeClr val="dk1"/>
              </a:solidFill>
              <a:latin typeface="Calibri"/>
              <a:ea typeface="Calibri"/>
              <a:cs typeface="Calibri"/>
              <a:sym typeface="Calibri"/>
            </a:endParaRPr>
          </a:p>
        </p:txBody>
      </p:sp>
      <p:sp>
        <p:nvSpPr>
          <p:cNvPr id="221" name="Google Shape;221;p10"/>
          <p:cNvSpPr/>
          <p:nvPr/>
        </p:nvSpPr>
        <p:spPr>
          <a:xfrm>
            <a:off x="640080" y="38496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0"/>
          <p:cNvSpPr/>
          <p:nvPr/>
        </p:nvSpPr>
        <p:spPr>
          <a:xfrm>
            <a:off x="914400" y="3694176"/>
            <a:ext cx="502920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Comply with all manufacturer advertising and pricing policies</a:t>
            </a:r>
            <a:endParaRPr b="0" i="0" sz="1400" u="none" cap="none" strike="noStrike">
              <a:solidFill>
                <a:schemeClr val="dk1"/>
              </a:solidFill>
              <a:latin typeface="Calibri"/>
              <a:ea typeface="Calibri"/>
              <a:cs typeface="Calibri"/>
              <a:sym typeface="Calibri"/>
            </a:endParaRPr>
          </a:p>
        </p:txBody>
      </p:sp>
      <p:sp>
        <p:nvSpPr>
          <p:cNvPr id="223" name="Google Shape;223;p10"/>
          <p:cNvSpPr/>
          <p:nvPr/>
        </p:nvSpPr>
        <p:spPr>
          <a:xfrm>
            <a:off x="640080" y="45354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914400" y="4379976"/>
            <a:ext cx="502920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Provide accurate business information and maintain current licenses</a:t>
            </a:r>
            <a:endParaRPr b="0" i="0" sz="1400" u="none" cap="none" strike="noStrike">
              <a:solidFill>
                <a:schemeClr val="dk1"/>
              </a:solidFill>
              <a:latin typeface="Calibri"/>
              <a:ea typeface="Calibri"/>
              <a:cs typeface="Calibri"/>
              <a:sym typeface="Calibri"/>
            </a:endParaRPr>
          </a:p>
        </p:txBody>
      </p:sp>
      <p:cxnSp>
        <p:nvCxnSpPr>
          <p:cNvPr id="225" name="Google Shape;225;p10"/>
          <p:cNvCxnSpPr/>
          <p:nvPr/>
        </p:nvCxnSpPr>
        <p:spPr>
          <a:xfrm>
            <a:off x="6172200" y="1874520"/>
            <a:ext cx="0" cy="4206240"/>
          </a:xfrm>
          <a:prstGeom prst="straightConnector1">
            <a:avLst/>
          </a:prstGeom>
          <a:noFill/>
          <a:ln cap="flat" cmpd="sng" w="12700">
            <a:solidFill>
              <a:srgbClr val="E4E0D4"/>
            </a:solidFill>
            <a:prstDash val="solid"/>
            <a:round/>
            <a:headEnd len="sm" w="sm" type="none"/>
            <a:tailEnd len="sm" w="sm" type="none"/>
          </a:ln>
        </p:spPr>
      </p:cxnSp>
      <p:sp>
        <p:nvSpPr>
          <p:cNvPr id="226" name="Google Shape;226;p10"/>
          <p:cNvSpPr/>
          <p:nvPr/>
        </p:nvSpPr>
        <p:spPr>
          <a:xfrm>
            <a:off x="6492240" y="1874520"/>
            <a:ext cx="5029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450"/>
              <a:buFont typeface="Calibri"/>
              <a:buNone/>
            </a:pPr>
            <a:r>
              <a:rPr b="1" i="0" lang="en-US" sz="1450" u="none" cap="none" strike="noStrike">
                <a:solidFill>
                  <a:srgbClr val="C1712F"/>
                </a:solidFill>
                <a:latin typeface="Calibri"/>
                <a:ea typeface="Calibri"/>
                <a:cs typeface="Calibri"/>
                <a:sym typeface="Calibri"/>
              </a:rPr>
              <a:t>PROGRAM TERMS</a:t>
            </a:r>
            <a:endParaRPr b="0" i="0" sz="1450" u="none" cap="none" strike="noStrike">
              <a:solidFill>
                <a:schemeClr val="dk1"/>
              </a:solidFill>
              <a:latin typeface="Calibri"/>
              <a:ea typeface="Calibri"/>
              <a:cs typeface="Calibri"/>
              <a:sym typeface="Calibri"/>
            </a:endParaRPr>
          </a:p>
        </p:txBody>
      </p:sp>
      <p:sp>
        <p:nvSpPr>
          <p:cNvPr id="227" name="Google Shape;227;p10"/>
          <p:cNvSpPr/>
          <p:nvPr/>
        </p:nvSpPr>
        <p:spPr>
          <a:xfrm>
            <a:off x="6492240" y="24780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0"/>
          <p:cNvSpPr/>
          <p:nvPr/>
        </p:nvSpPr>
        <p:spPr>
          <a:xfrm>
            <a:off x="6766560" y="2322576"/>
            <a:ext cx="475488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MT Elk Inc reserves the right to verify dealer status and business information</a:t>
            </a:r>
            <a:endParaRPr b="0" i="0" sz="1400" u="none" cap="none" strike="noStrike">
              <a:solidFill>
                <a:schemeClr val="dk1"/>
              </a:solidFill>
              <a:latin typeface="Calibri"/>
              <a:ea typeface="Calibri"/>
              <a:cs typeface="Calibri"/>
              <a:sym typeface="Calibri"/>
            </a:endParaRPr>
          </a:p>
        </p:txBody>
      </p:sp>
      <p:sp>
        <p:nvSpPr>
          <p:cNvPr id="229" name="Google Shape;229;p10"/>
          <p:cNvSpPr/>
          <p:nvPr/>
        </p:nvSpPr>
        <p:spPr>
          <a:xfrm>
            <a:off x="6492240" y="31638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0"/>
          <p:cNvSpPr/>
          <p:nvPr/>
        </p:nvSpPr>
        <p:spPr>
          <a:xfrm>
            <a:off x="6766560" y="3008376"/>
            <a:ext cx="475488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Dealer privileges may be suspended or revoked for non-compliance</a:t>
            </a:r>
            <a:endParaRPr b="0" i="0" sz="1400" u="none" cap="none" strike="noStrike">
              <a:solidFill>
                <a:schemeClr val="dk1"/>
              </a:solidFill>
              <a:latin typeface="Calibri"/>
              <a:ea typeface="Calibri"/>
              <a:cs typeface="Calibri"/>
              <a:sym typeface="Calibri"/>
            </a:endParaRPr>
          </a:p>
        </p:txBody>
      </p:sp>
      <p:sp>
        <p:nvSpPr>
          <p:cNvPr id="231" name="Google Shape;231;p10"/>
          <p:cNvSpPr/>
          <p:nvPr/>
        </p:nvSpPr>
        <p:spPr>
          <a:xfrm>
            <a:off x="6492240" y="38496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0"/>
          <p:cNvSpPr/>
          <p:nvPr/>
        </p:nvSpPr>
        <p:spPr>
          <a:xfrm>
            <a:off x="6766560" y="3694176"/>
            <a:ext cx="475488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Pricing and terms subject to change with 30 days written notice</a:t>
            </a:r>
            <a:endParaRPr b="0" i="0" sz="1400" u="none" cap="none" strike="noStrike">
              <a:solidFill>
                <a:schemeClr val="dk1"/>
              </a:solidFill>
              <a:latin typeface="Calibri"/>
              <a:ea typeface="Calibri"/>
              <a:cs typeface="Calibri"/>
              <a:sym typeface="Calibri"/>
            </a:endParaRPr>
          </a:p>
        </p:txBody>
      </p:sp>
      <p:sp>
        <p:nvSpPr>
          <p:cNvPr id="233" name="Google Shape;233;p10"/>
          <p:cNvSpPr/>
          <p:nvPr/>
        </p:nvSpPr>
        <p:spPr>
          <a:xfrm>
            <a:off x="6492240" y="453542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0"/>
          <p:cNvSpPr/>
          <p:nvPr/>
        </p:nvSpPr>
        <p:spPr>
          <a:xfrm>
            <a:off x="6766560" y="4379976"/>
            <a:ext cx="4754880" cy="685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400"/>
              <a:buFont typeface="Calibri"/>
              <a:buNone/>
            </a:pPr>
            <a:r>
              <a:rPr b="0" i="0" lang="en-US" sz="1400" u="none" cap="none" strike="noStrike">
                <a:solidFill>
                  <a:srgbClr val="232323"/>
                </a:solidFill>
                <a:latin typeface="Calibri"/>
                <a:ea typeface="Calibri"/>
                <a:cs typeface="Calibri"/>
                <a:sym typeface="Calibri"/>
              </a:rPr>
              <a:t>This agreement supersedes all previous dealer agreements</a:t>
            </a:r>
            <a:endParaRPr b="0" i="0" sz="1400" u="none" cap="none" strike="noStrike">
              <a:solidFill>
                <a:schemeClr val="dk1"/>
              </a:solidFill>
              <a:latin typeface="Calibri"/>
              <a:ea typeface="Calibri"/>
              <a:cs typeface="Calibri"/>
              <a:sym typeface="Calibri"/>
            </a:endParaRPr>
          </a:p>
        </p:txBody>
      </p:sp>
      <p:pic>
        <p:nvPicPr>
          <p:cNvPr descr="logo.png" id="235" name="Google Shape;235;p10"/>
          <p:cNvPicPr preferRelativeResize="0"/>
          <p:nvPr/>
        </p:nvPicPr>
        <p:blipFill rotWithShape="1">
          <a:blip r:embed="rId3">
            <a:alphaModFix/>
          </a:blip>
          <a:srcRect b="0" l="0" r="0" t="0"/>
          <a:stretch/>
        </p:blipFill>
        <p:spPr>
          <a:xfrm>
            <a:off x="457200" y="6345936"/>
            <a:ext cx="384048" cy="384048"/>
          </a:xfrm>
          <a:prstGeom prst="rect">
            <a:avLst/>
          </a:prstGeom>
          <a:noFill/>
          <a:ln>
            <a:noFill/>
          </a:ln>
        </p:spPr>
      </p:pic>
      <p:sp>
        <p:nvSpPr>
          <p:cNvPr id="236" name="Google Shape;236;p10"/>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237" name="Google Shape;237;p10"/>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08</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1A1A"/>
        </a:solidFill>
      </p:bgPr>
    </p:bg>
    <p:spTree>
      <p:nvGrpSpPr>
        <p:cNvPr id="242" name="Shape 242"/>
        <p:cNvGrpSpPr/>
        <p:nvPr/>
      </p:nvGrpSpPr>
      <p:grpSpPr>
        <a:xfrm>
          <a:off x="0" y="0"/>
          <a:ext cx="0" cy="0"/>
          <a:chOff x="0" y="0"/>
          <a:chExt cx="0" cy="0"/>
        </a:xfrm>
      </p:grpSpPr>
      <p:sp>
        <p:nvSpPr>
          <p:cNvPr id="243" name="Google Shape;243;p11"/>
          <p:cNvSpPr/>
          <p:nvPr/>
        </p:nvSpPr>
        <p:spPr>
          <a:xfrm>
            <a:off x="10698480" y="-731520"/>
            <a:ext cx="1828800" cy="182880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1"/>
          <p:cNvSpPr/>
          <p:nvPr/>
        </p:nvSpPr>
        <p:spPr>
          <a:xfrm>
            <a:off x="10241280" y="-1188720"/>
            <a:ext cx="2743200" cy="274320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a:off x="9784080" y="-1645920"/>
            <a:ext cx="3657600" cy="365760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a:off x="9326880" y="-2103120"/>
            <a:ext cx="4572000" cy="457200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8869680" y="-2560320"/>
            <a:ext cx="5486400" cy="548640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500"/>
              <a:buFont typeface="Calibri"/>
              <a:buNone/>
            </a:pPr>
            <a:r>
              <a:rPr b="1" i="0" lang="en-US" sz="1500" u="none" cap="none" strike="noStrike">
                <a:solidFill>
                  <a:srgbClr val="D98F4E"/>
                </a:solidFill>
                <a:latin typeface="Calibri"/>
                <a:ea typeface="Calibri"/>
                <a:cs typeface="Calibri"/>
                <a:sym typeface="Calibri"/>
              </a:rPr>
              <a:t>BRANDING &amp; TRADEMARK USAGE</a:t>
            </a:r>
            <a:endParaRPr b="0" i="0" sz="1500" u="none" cap="none" strike="noStrike">
              <a:solidFill>
                <a:schemeClr val="dk1"/>
              </a:solidFill>
              <a:latin typeface="Calibri"/>
              <a:ea typeface="Calibri"/>
              <a:cs typeface="Calibri"/>
              <a:sym typeface="Calibri"/>
            </a:endParaRPr>
          </a:p>
        </p:txBody>
      </p:sp>
      <p:sp>
        <p:nvSpPr>
          <p:cNvPr id="249" name="Google Shape;249;p11"/>
          <p:cNvSpPr/>
          <p:nvPr/>
        </p:nvSpPr>
        <p:spPr>
          <a:xfrm>
            <a:off x="640080" y="841248"/>
            <a:ext cx="1051560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3200"/>
              <a:buFont typeface="Cambria"/>
              <a:buNone/>
            </a:pPr>
            <a:r>
              <a:rPr b="1" i="0" lang="en-US" sz="3200" u="none" cap="none" strike="noStrike">
                <a:solidFill>
                  <a:srgbClr val="F3EEE3"/>
                </a:solidFill>
                <a:latin typeface="Cambria"/>
                <a:ea typeface="Cambria"/>
                <a:cs typeface="Cambria"/>
                <a:sym typeface="Cambria"/>
              </a:rPr>
              <a:t>Using the MT Elk Inc Brand</a:t>
            </a:r>
            <a:endParaRPr b="0" i="0" sz="3200" u="none" cap="none" strike="noStrike">
              <a:solidFill>
                <a:schemeClr val="dk1"/>
              </a:solidFill>
              <a:latin typeface="Calibri"/>
              <a:ea typeface="Calibri"/>
              <a:cs typeface="Calibri"/>
              <a:sym typeface="Calibri"/>
            </a:endParaRPr>
          </a:p>
        </p:txBody>
      </p:sp>
      <p:sp>
        <p:nvSpPr>
          <p:cNvPr id="250" name="Google Shape;250;p11"/>
          <p:cNvSpPr/>
          <p:nvPr/>
        </p:nvSpPr>
        <p:spPr>
          <a:xfrm>
            <a:off x="640080" y="1691640"/>
            <a:ext cx="10698480" cy="54864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D8D5CC"/>
              </a:buClr>
              <a:buSzPts val="1550"/>
              <a:buFont typeface="Calibri"/>
              <a:buNone/>
            </a:pPr>
            <a:r>
              <a:rPr b="0" i="0" lang="en-US" sz="1550" u="none" cap="none" strike="noStrike">
                <a:solidFill>
                  <a:srgbClr val="D8D5CC"/>
                </a:solidFill>
                <a:latin typeface="Calibri"/>
                <a:ea typeface="Calibri"/>
                <a:cs typeface="Calibri"/>
                <a:sym typeface="Calibri"/>
              </a:rPr>
              <a:t>All use of MT Elk Inc trademarks, logos, product names, and brand materials must follow these logo usage rules:</a:t>
            </a:r>
            <a:endParaRPr b="0" i="0" sz="1550" u="none" cap="none" strike="noStrike">
              <a:solidFill>
                <a:schemeClr val="dk1"/>
              </a:solidFill>
              <a:latin typeface="Calibri"/>
              <a:ea typeface="Calibri"/>
              <a:cs typeface="Calibri"/>
              <a:sym typeface="Calibri"/>
            </a:endParaRPr>
          </a:p>
        </p:txBody>
      </p:sp>
      <p:sp>
        <p:nvSpPr>
          <p:cNvPr id="251" name="Google Shape;251;p11"/>
          <p:cNvSpPr/>
          <p:nvPr/>
        </p:nvSpPr>
        <p:spPr>
          <a:xfrm>
            <a:off x="640080" y="2569464"/>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a:off x="914400" y="2414016"/>
            <a:ext cx="7589520" cy="65836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Use only official MT Elk Inc logos provided by the company — no modifications or alterations</a:t>
            </a:r>
            <a:endParaRPr b="0" i="0" sz="1500" u="none" cap="none" strike="noStrike">
              <a:solidFill>
                <a:schemeClr val="dk1"/>
              </a:solidFill>
              <a:latin typeface="Calibri"/>
              <a:ea typeface="Calibri"/>
              <a:cs typeface="Calibri"/>
              <a:sym typeface="Calibri"/>
            </a:endParaRPr>
          </a:p>
        </p:txBody>
      </p:sp>
      <p:sp>
        <p:nvSpPr>
          <p:cNvPr id="253" name="Google Shape;253;p11"/>
          <p:cNvSpPr/>
          <p:nvPr/>
        </p:nvSpPr>
        <p:spPr>
          <a:xfrm>
            <a:off x="640080" y="322783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1"/>
          <p:cNvSpPr/>
          <p:nvPr/>
        </p:nvSpPr>
        <p:spPr>
          <a:xfrm>
            <a:off x="914400" y="3072384"/>
            <a:ext cx="7589520" cy="65836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Maintain proper spacing and proportions — do not stretch, distort, or change colors</a:t>
            </a:r>
            <a:endParaRPr b="0" i="0" sz="1500" u="none" cap="none" strike="noStrike">
              <a:solidFill>
                <a:schemeClr val="dk1"/>
              </a:solidFill>
              <a:latin typeface="Calibri"/>
              <a:ea typeface="Calibri"/>
              <a:cs typeface="Calibri"/>
              <a:sym typeface="Calibri"/>
            </a:endParaRPr>
          </a:p>
        </p:txBody>
      </p:sp>
      <p:sp>
        <p:nvSpPr>
          <p:cNvPr id="255" name="Google Shape;255;p11"/>
          <p:cNvSpPr/>
          <p:nvPr/>
        </p:nvSpPr>
        <p:spPr>
          <a:xfrm>
            <a:off x="640080" y="388620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914400" y="3730752"/>
            <a:ext cx="7589520" cy="65836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Logo must appear on a clean background with adequate clear space around it</a:t>
            </a:r>
            <a:endParaRPr b="0" i="0" sz="1500" u="none" cap="none" strike="noStrike">
              <a:solidFill>
                <a:schemeClr val="dk1"/>
              </a:solidFill>
              <a:latin typeface="Calibri"/>
              <a:ea typeface="Calibri"/>
              <a:cs typeface="Calibri"/>
              <a:sym typeface="Calibri"/>
            </a:endParaRPr>
          </a:p>
        </p:txBody>
      </p:sp>
      <p:sp>
        <p:nvSpPr>
          <p:cNvPr id="257" name="Google Shape;257;p11"/>
          <p:cNvSpPr/>
          <p:nvPr/>
        </p:nvSpPr>
        <p:spPr>
          <a:xfrm>
            <a:off x="640080" y="454456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a:off x="914400" y="4389120"/>
            <a:ext cx="7589520" cy="65836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Do not use the logo as part of your business name or create composite marks</a:t>
            </a:r>
            <a:endParaRPr b="0" i="0" sz="1500" u="none" cap="none" strike="noStrike">
              <a:solidFill>
                <a:schemeClr val="dk1"/>
              </a:solidFill>
              <a:latin typeface="Calibri"/>
              <a:ea typeface="Calibri"/>
              <a:cs typeface="Calibri"/>
              <a:sym typeface="Calibri"/>
            </a:endParaRPr>
          </a:p>
        </p:txBody>
      </p:sp>
      <p:sp>
        <p:nvSpPr>
          <p:cNvPr id="259" name="Google Shape;259;p11"/>
          <p:cNvSpPr/>
          <p:nvPr/>
        </p:nvSpPr>
        <p:spPr>
          <a:xfrm>
            <a:off x="640080" y="520293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p:nvPr/>
        </p:nvSpPr>
        <p:spPr>
          <a:xfrm>
            <a:off x="914400" y="5047488"/>
            <a:ext cx="7589520" cy="65836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F3EEE3"/>
              </a:buClr>
              <a:buSzPts val="1500"/>
              <a:buFont typeface="Calibri"/>
              <a:buNone/>
            </a:pPr>
            <a:r>
              <a:rPr b="0" i="0" lang="en-US" sz="1500" u="none" cap="none" strike="noStrike">
                <a:solidFill>
                  <a:srgbClr val="F3EEE3"/>
                </a:solidFill>
                <a:latin typeface="Calibri"/>
                <a:ea typeface="Calibri"/>
                <a:cs typeface="Calibri"/>
                <a:sym typeface="Calibri"/>
              </a:rPr>
              <a:t>Logo files available in the authorized dealer resource portal or upon request</a:t>
            </a:r>
            <a:endParaRPr b="0" i="0" sz="1500" u="none" cap="none" strike="noStrike">
              <a:solidFill>
                <a:schemeClr val="dk1"/>
              </a:solidFill>
              <a:latin typeface="Calibri"/>
              <a:ea typeface="Calibri"/>
              <a:cs typeface="Calibri"/>
              <a:sym typeface="Calibri"/>
            </a:endParaRPr>
          </a:p>
        </p:txBody>
      </p:sp>
      <p:pic>
        <p:nvPicPr>
          <p:cNvPr descr="logo.png" id="261" name="Google Shape;261;p11"/>
          <p:cNvPicPr preferRelativeResize="0"/>
          <p:nvPr/>
        </p:nvPicPr>
        <p:blipFill rotWithShape="1">
          <a:blip r:embed="rId3">
            <a:alphaModFix/>
          </a:blip>
          <a:srcRect b="0" l="0" r="0" t="0"/>
          <a:stretch/>
        </p:blipFill>
        <p:spPr>
          <a:xfrm>
            <a:off x="8915400" y="2651760"/>
            <a:ext cx="2377440" cy="2276856"/>
          </a:xfrm>
          <a:prstGeom prst="rect">
            <a:avLst/>
          </a:prstGeom>
          <a:noFill/>
          <a:ln>
            <a:noFill/>
          </a:ln>
        </p:spPr>
      </p:pic>
      <p:pic>
        <p:nvPicPr>
          <p:cNvPr descr="logo.png" id="262" name="Google Shape;262;p11"/>
          <p:cNvPicPr preferRelativeResize="0"/>
          <p:nvPr/>
        </p:nvPicPr>
        <p:blipFill rotWithShape="1">
          <a:blip r:embed="rId3">
            <a:alphaModFix/>
          </a:blip>
          <a:srcRect b="0" l="0" r="0" t="0"/>
          <a:stretch/>
        </p:blipFill>
        <p:spPr>
          <a:xfrm>
            <a:off x="457200" y="6345936"/>
            <a:ext cx="384048" cy="384048"/>
          </a:xfrm>
          <a:prstGeom prst="rect">
            <a:avLst/>
          </a:prstGeom>
          <a:noFill/>
          <a:ln>
            <a:noFill/>
          </a:ln>
        </p:spPr>
      </p:pic>
      <p:sp>
        <p:nvSpPr>
          <p:cNvPr id="263" name="Google Shape;263;p11"/>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264" name="Google Shape;264;p11"/>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09</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9" name="Shape 269"/>
        <p:cNvGrpSpPr/>
        <p:nvPr/>
      </p:nvGrpSpPr>
      <p:grpSpPr>
        <a:xfrm>
          <a:off x="0" y="0"/>
          <a:ext cx="0" cy="0"/>
          <a:chOff x="0" y="0"/>
          <a:chExt cx="0" cy="0"/>
        </a:xfrm>
      </p:grpSpPr>
      <p:sp>
        <p:nvSpPr>
          <p:cNvPr id="270" name="Google Shape;270;p12"/>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1712F"/>
              </a:buClr>
              <a:buSzPts val="1500"/>
              <a:buFont typeface="Calibri"/>
              <a:buNone/>
            </a:pPr>
            <a:r>
              <a:rPr b="1" i="0" lang="en-US" sz="1500" u="none" cap="none" strike="noStrike">
                <a:solidFill>
                  <a:srgbClr val="C1712F"/>
                </a:solidFill>
                <a:latin typeface="Calibri"/>
                <a:ea typeface="Calibri"/>
                <a:cs typeface="Calibri"/>
                <a:sym typeface="Calibri"/>
              </a:rPr>
              <a:t>MARKETING &amp; ONLINE GUIDELINES</a:t>
            </a:r>
            <a:endParaRPr b="0" i="0" sz="1500" u="none" cap="none" strike="noStrike">
              <a:solidFill>
                <a:schemeClr val="dk1"/>
              </a:solidFill>
              <a:latin typeface="Calibri"/>
              <a:ea typeface="Calibri"/>
              <a:cs typeface="Calibri"/>
              <a:sym typeface="Calibri"/>
            </a:endParaRPr>
          </a:p>
        </p:txBody>
      </p:sp>
      <p:sp>
        <p:nvSpPr>
          <p:cNvPr id="271" name="Google Shape;271;p12"/>
          <p:cNvSpPr/>
          <p:nvPr/>
        </p:nvSpPr>
        <p:spPr>
          <a:xfrm>
            <a:off x="640080" y="841248"/>
            <a:ext cx="1060704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2900"/>
              <a:buFont typeface="Cambria"/>
              <a:buNone/>
            </a:pPr>
            <a:r>
              <a:rPr b="1" i="0" lang="en-US" sz="2900" u="none" cap="none" strike="noStrike">
                <a:solidFill>
                  <a:srgbClr val="232323"/>
                </a:solidFill>
                <a:latin typeface="Cambria"/>
                <a:ea typeface="Cambria"/>
                <a:cs typeface="Cambria"/>
                <a:sym typeface="Cambria"/>
              </a:rPr>
              <a:t>Social Media, Web &amp; Advertising</a:t>
            </a:r>
            <a:endParaRPr b="0" i="0" sz="2900" u="none" cap="none" strike="noStrike">
              <a:solidFill>
                <a:schemeClr val="dk1"/>
              </a:solidFill>
              <a:latin typeface="Calibri"/>
              <a:ea typeface="Calibri"/>
              <a:cs typeface="Calibri"/>
              <a:sym typeface="Calibri"/>
            </a:endParaRPr>
          </a:p>
        </p:txBody>
      </p:sp>
      <p:sp>
        <p:nvSpPr>
          <p:cNvPr id="272" name="Google Shape;272;p12"/>
          <p:cNvSpPr/>
          <p:nvPr/>
        </p:nvSpPr>
        <p:spPr>
          <a:xfrm>
            <a:off x="640080" y="1874520"/>
            <a:ext cx="3611880" cy="4343400"/>
          </a:xfrm>
          <a:prstGeom prst="roundRect">
            <a:avLst>
              <a:gd fmla="val 2025"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2"/>
          <p:cNvSpPr/>
          <p:nvPr/>
        </p:nvSpPr>
        <p:spPr>
          <a:xfrm>
            <a:off x="877824" y="2130552"/>
            <a:ext cx="475488" cy="475488"/>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Bullhorn.png" id="274" name="Google Shape;274;p12"/>
          <p:cNvPicPr preferRelativeResize="0"/>
          <p:nvPr/>
        </p:nvPicPr>
        <p:blipFill rotWithShape="1">
          <a:blip r:embed="rId3">
            <a:alphaModFix/>
          </a:blip>
          <a:srcRect b="0" l="0" r="0" t="0"/>
          <a:stretch/>
        </p:blipFill>
        <p:spPr>
          <a:xfrm>
            <a:off x="982431" y="2235159"/>
            <a:ext cx="266273" cy="266273"/>
          </a:xfrm>
          <a:prstGeom prst="rect">
            <a:avLst/>
          </a:prstGeom>
          <a:noFill/>
          <a:ln>
            <a:noFill/>
          </a:ln>
        </p:spPr>
      </p:pic>
      <p:sp>
        <p:nvSpPr>
          <p:cNvPr id="275" name="Google Shape;275;p12"/>
          <p:cNvSpPr/>
          <p:nvPr/>
        </p:nvSpPr>
        <p:spPr>
          <a:xfrm>
            <a:off x="877824" y="2715768"/>
            <a:ext cx="3136392"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550"/>
              <a:buFont typeface="Cambria"/>
              <a:buNone/>
            </a:pPr>
            <a:r>
              <a:rPr b="1" i="0" lang="en-US" sz="1550" u="none" cap="none" strike="noStrike">
                <a:solidFill>
                  <a:srgbClr val="232323"/>
                </a:solidFill>
                <a:latin typeface="Cambria"/>
                <a:ea typeface="Cambria"/>
                <a:cs typeface="Cambria"/>
                <a:sym typeface="Cambria"/>
              </a:rPr>
              <a:t>Social Media</a:t>
            </a:r>
            <a:endParaRPr b="0" i="0" sz="1550" u="none" cap="none" strike="noStrike">
              <a:solidFill>
                <a:schemeClr val="dk1"/>
              </a:solidFill>
              <a:latin typeface="Calibri"/>
              <a:ea typeface="Calibri"/>
              <a:cs typeface="Calibri"/>
              <a:sym typeface="Calibri"/>
            </a:endParaRPr>
          </a:p>
        </p:txBody>
      </p:sp>
      <p:sp>
        <p:nvSpPr>
          <p:cNvPr id="276" name="Google Shape;276;p12"/>
          <p:cNvSpPr/>
          <p:nvPr/>
        </p:nvSpPr>
        <p:spPr>
          <a:xfrm>
            <a:off x="877824" y="332841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2"/>
          <p:cNvSpPr/>
          <p:nvPr/>
        </p:nvSpPr>
        <p:spPr>
          <a:xfrm>
            <a:off x="1152144" y="3172968"/>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Use MT Elk Inc product images and official marketing content in your posts</a:t>
            </a:r>
            <a:endParaRPr b="0" i="0" sz="1100" u="none" cap="none" strike="noStrike">
              <a:solidFill>
                <a:schemeClr val="dk1"/>
              </a:solidFill>
              <a:latin typeface="Calibri"/>
              <a:ea typeface="Calibri"/>
              <a:cs typeface="Calibri"/>
              <a:sym typeface="Calibri"/>
            </a:endParaRPr>
          </a:p>
        </p:txBody>
      </p:sp>
      <p:sp>
        <p:nvSpPr>
          <p:cNvPr id="278" name="Google Shape;278;p12"/>
          <p:cNvSpPr/>
          <p:nvPr/>
        </p:nvSpPr>
        <p:spPr>
          <a:xfrm>
            <a:off x="877824" y="404164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2"/>
          <p:cNvSpPr/>
          <p:nvPr/>
        </p:nvSpPr>
        <p:spPr>
          <a:xfrm>
            <a:off x="1152144" y="3886200"/>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Tag official MT Elk Inc accounts and identify yourself as an authorized dealer</a:t>
            </a:r>
            <a:endParaRPr b="0" i="0" sz="1100" u="none" cap="none" strike="noStrike">
              <a:solidFill>
                <a:schemeClr val="dk1"/>
              </a:solidFill>
              <a:latin typeface="Calibri"/>
              <a:ea typeface="Calibri"/>
              <a:cs typeface="Calibri"/>
              <a:sym typeface="Calibri"/>
            </a:endParaRPr>
          </a:p>
        </p:txBody>
      </p:sp>
      <p:sp>
        <p:nvSpPr>
          <p:cNvPr id="280" name="Google Shape;280;p12"/>
          <p:cNvSpPr/>
          <p:nvPr/>
        </p:nvSpPr>
        <p:spPr>
          <a:xfrm>
            <a:off x="877824" y="475488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2"/>
          <p:cNvSpPr/>
          <p:nvPr/>
        </p:nvSpPr>
        <p:spPr>
          <a:xfrm>
            <a:off x="1152144" y="4599432"/>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Use accurate product information and pricing — no false or misleading claims</a:t>
            </a:r>
            <a:endParaRPr b="0" i="0" sz="1100" u="none" cap="none" strike="noStrike">
              <a:solidFill>
                <a:schemeClr val="dk1"/>
              </a:solidFill>
              <a:latin typeface="Calibri"/>
              <a:ea typeface="Calibri"/>
              <a:cs typeface="Calibri"/>
              <a:sym typeface="Calibri"/>
            </a:endParaRPr>
          </a:p>
        </p:txBody>
      </p:sp>
      <p:sp>
        <p:nvSpPr>
          <p:cNvPr id="282" name="Google Shape;282;p12"/>
          <p:cNvSpPr/>
          <p:nvPr/>
        </p:nvSpPr>
        <p:spPr>
          <a:xfrm>
            <a:off x="877824" y="546811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2"/>
          <p:cNvSpPr/>
          <p:nvPr/>
        </p:nvSpPr>
        <p:spPr>
          <a:xfrm>
            <a:off x="1152144" y="5312664"/>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Direct customer service issues to support@elkinc.com, not public posts</a:t>
            </a:r>
            <a:endParaRPr b="0" i="0" sz="1100" u="none" cap="none" strike="noStrike">
              <a:solidFill>
                <a:schemeClr val="dk1"/>
              </a:solidFill>
              <a:latin typeface="Calibri"/>
              <a:ea typeface="Calibri"/>
              <a:cs typeface="Calibri"/>
              <a:sym typeface="Calibri"/>
            </a:endParaRPr>
          </a:p>
        </p:txBody>
      </p:sp>
      <p:sp>
        <p:nvSpPr>
          <p:cNvPr id="284" name="Google Shape;284;p12"/>
          <p:cNvSpPr/>
          <p:nvPr/>
        </p:nvSpPr>
        <p:spPr>
          <a:xfrm>
            <a:off x="4471416" y="1874520"/>
            <a:ext cx="3611880" cy="4343400"/>
          </a:xfrm>
          <a:prstGeom prst="roundRect">
            <a:avLst>
              <a:gd fmla="val 2025"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2"/>
          <p:cNvSpPr/>
          <p:nvPr/>
        </p:nvSpPr>
        <p:spPr>
          <a:xfrm>
            <a:off x="4709160" y="2130552"/>
            <a:ext cx="475488" cy="475488"/>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GlobeAmericas.png" id="286" name="Google Shape;286;p12"/>
          <p:cNvPicPr preferRelativeResize="0"/>
          <p:nvPr/>
        </p:nvPicPr>
        <p:blipFill rotWithShape="1">
          <a:blip r:embed="rId4">
            <a:alphaModFix/>
          </a:blip>
          <a:srcRect b="0" l="0" r="0" t="0"/>
          <a:stretch/>
        </p:blipFill>
        <p:spPr>
          <a:xfrm>
            <a:off x="4813767" y="2235159"/>
            <a:ext cx="266273" cy="266273"/>
          </a:xfrm>
          <a:prstGeom prst="rect">
            <a:avLst/>
          </a:prstGeom>
          <a:noFill/>
          <a:ln>
            <a:noFill/>
          </a:ln>
        </p:spPr>
      </p:pic>
      <p:sp>
        <p:nvSpPr>
          <p:cNvPr id="287" name="Google Shape;287;p12"/>
          <p:cNvSpPr/>
          <p:nvPr/>
        </p:nvSpPr>
        <p:spPr>
          <a:xfrm>
            <a:off x="4709160" y="2715768"/>
            <a:ext cx="3136392"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550"/>
              <a:buFont typeface="Cambria"/>
              <a:buNone/>
            </a:pPr>
            <a:r>
              <a:rPr b="1" i="0" lang="en-US" sz="1550" u="none" cap="none" strike="noStrike">
                <a:solidFill>
                  <a:srgbClr val="232323"/>
                </a:solidFill>
                <a:latin typeface="Cambria"/>
                <a:ea typeface="Cambria"/>
                <a:cs typeface="Cambria"/>
                <a:sym typeface="Cambria"/>
              </a:rPr>
              <a:t>Website &amp; Online Store</a:t>
            </a:r>
            <a:endParaRPr b="0" i="0" sz="1550" u="none" cap="none" strike="noStrike">
              <a:solidFill>
                <a:schemeClr val="dk1"/>
              </a:solidFill>
              <a:latin typeface="Calibri"/>
              <a:ea typeface="Calibri"/>
              <a:cs typeface="Calibri"/>
              <a:sym typeface="Calibri"/>
            </a:endParaRPr>
          </a:p>
        </p:txBody>
      </p:sp>
      <p:sp>
        <p:nvSpPr>
          <p:cNvPr id="288" name="Google Shape;288;p12"/>
          <p:cNvSpPr/>
          <p:nvPr/>
        </p:nvSpPr>
        <p:spPr>
          <a:xfrm>
            <a:off x="4709160" y="332841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2"/>
          <p:cNvSpPr/>
          <p:nvPr/>
        </p:nvSpPr>
        <p:spPr>
          <a:xfrm>
            <a:off x="4983480" y="3172968"/>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Use only current, approved product images and descriptions</a:t>
            </a:r>
            <a:endParaRPr b="0" i="0" sz="1100" u="none" cap="none" strike="noStrike">
              <a:solidFill>
                <a:schemeClr val="dk1"/>
              </a:solidFill>
              <a:latin typeface="Calibri"/>
              <a:ea typeface="Calibri"/>
              <a:cs typeface="Calibri"/>
              <a:sym typeface="Calibri"/>
            </a:endParaRPr>
          </a:p>
        </p:txBody>
      </p:sp>
      <p:sp>
        <p:nvSpPr>
          <p:cNvPr id="290" name="Google Shape;290;p12"/>
          <p:cNvSpPr/>
          <p:nvPr/>
        </p:nvSpPr>
        <p:spPr>
          <a:xfrm>
            <a:off x="4709160" y="404164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2"/>
          <p:cNvSpPr/>
          <p:nvPr/>
        </p:nvSpPr>
        <p:spPr>
          <a:xfrm>
            <a:off x="4983480" y="3886200"/>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Display yourself as an authorized dealer/retailer, not as MT Elk Inc</a:t>
            </a:r>
            <a:endParaRPr b="0" i="0" sz="1100" u="none" cap="none" strike="noStrike">
              <a:solidFill>
                <a:schemeClr val="dk1"/>
              </a:solidFill>
              <a:latin typeface="Calibri"/>
              <a:ea typeface="Calibri"/>
              <a:cs typeface="Calibri"/>
              <a:sym typeface="Calibri"/>
            </a:endParaRPr>
          </a:p>
        </p:txBody>
      </p:sp>
      <p:sp>
        <p:nvSpPr>
          <p:cNvPr id="292" name="Google Shape;292;p12"/>
          <p:cNvSpPr/>
          <p:nvPr/>
        </p:nvSpPr>
        <p:spPr>
          <a:xfrm>
            <a:off x="4709160" y="475488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2"/>
          <p:cNvSpPr/>
          <p:nvPr/>
        </p:nvSpPr>
        <p:spPr>
          <a:xfrm>
            <a:off x="4983480" y="4599432"/>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Avoid domain names that could be confused with official MT Elk Inc sites</a:t>
            </a:r>
            <a:endParaRPr b="0" i="0" sz="1100" u="none" cap="none" strike="noStrike">
              <a:solidFill>
                <a:schemeClr val="dk1"/>
              </a:solidFill>
              <a:latin typeface="Calibri"/>
              <a:ea typeface="Calibri"/>
              <a:cs typeface="Calibri"/>
              <a:sym typeface="Calibri"/>
            </a:endParaRPr>
          </a:p>
        </p:txBody>
      </p:sp>
      <p:sp>
        <p:nvSpPr>
          <p:cNvPr id="294" name="Google Shape;294;p12"/>
          <p:cNvSpPr/>
          <p:nvPr/>
        </p:nvSpPr>
        <p:spPr>
          <a:xfrm>
            <a:off x="4709160" y="546811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2"/>
          <p:cNvSpPr/>
          <p:nvPr/>
        </p:nvSpPr>
        <p:spPr>
          <a:xfrm>
            <a:off x="4983480" y="5312664"/>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Include disclaimers that your business is independent from MT Elk Inc</a:t>
            </a:r>
            <a:endParaRPr b="0" i="0" sz="1100" u="none" cap="none" strike="noStrike">
              <a:solidFill>
                <a:schemeClr val="dk1"/>
              </a:solidFill>
              <a:latin typeface="Calibri"/>
              <a:ea typeface="Calibri"/>
              <a:cs typeface="Calibri"/>
              <a:sym typeface="Calibri"/>
            </a:endParaRPr>
          </a:p>
        </p:txBody>
      </p:sp>
      <p:sp>
        <p:nvSpPr>
          <p:cNvPr id="296" name="Google Shape;296;p12"/>
          <p:cNvSpPr/>
          <p:nvPr/>
        </p:nvSpPr>
        <p:spPr>
          <a:xfrm>
            <a:off x="8302752" y="1874520"/>
            <a:ext cx="3611880" cy="4343400"/>
          </a:xfrm>
          <a:prstGeom prst="roundRect">
            <a:avLst>
              <a:gd fmla="val 2025" name="adj"/>
            </a:avLst>
          </a:prstGeom>
          <a:solidFill>
            <a:srgbClr val="F7F5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2"/>
          <p:cNvSpPr/>
          <p:nvPr/>
        </p:nvSpPr>
        <p:spPr>
          <a:xfrm>
            <a:off x="8540496" y="2130552"/>
            <a:ext cx="475488" cy="475488"/>
          </a:xfrm>
          <a:prstGeom prst="ellipse">
            <a:avLst/>
          </a:prstGeom>
          <a:solidFill>
            <a:srgbClr val="1F3B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Image.png" id="298" name="Google Shape;298;p12"/>
          <p:cNvPicPr preferRelativeResize="0"/>
          <p:nvPr/>
        </p:nvPicPr>
        <p:blipFill rotWithShape="1">
          <a:blip r:embed="rId5">
            <a:alphaModFix/>
          </a:blip>
          <a:srcRect b="0" l="0" r="0" t="0"/>
          <a:stretch/>
        </p:blipFill>
        <p:spPr>
          <a:xfrm>
            <a:off x="8645103" y="2235159"/>
            <a:ext cx="266273" cy="266273"/>
          </a:xfrm>
          <a:prstGeom prst="rect">
            <a:avLst/>
          </a:prstGeom>
          <a:noFill/>
          <a:ln>
            <a:noFill/>
          </a:ln>
        </p:spPr>
      </p:pic>
      <p:sp>
        <p:nvSpPr>
          <p:cNvPr id="299" name="Google Shape;299;p12"/>
          <p:cNvSpPr/>
          <p:nvPr/>
        </p:nvSpPr>
        <p:spPr>
          <a:xfrm>
            <a:off x="8540496" y="2715768"/>
            <a:ext cx="3136392"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32323"/>
              </a:buClr>
              <a:buSzPts val="1550"/>
              <a:buFont typeface="Cambria"/>
              <a:buNone/>
            </a:pPr>
            <a:r>
              <a:rPr b="1" i="0" lang="en-US" sz="1550" u="none" cap="none" strike="noStrike">
                <a:solidFill>
                  <a:srgbClr val="232323"/>
                </a:solidFill>
                <a:latin typeface="Cambria"/>
                <a:ea typeface="Cambria"/>
                <a:cs typeface="Cambria"/>
                <a:sym typeface="Cambria"/>
              </a:rPr>
              <a:t>Advertising &amp; Content</a:t>
            </a:r>
            <a:endParaRPr b="0" i="0" sz="1550" u="none" cap="none" strike="noStrike">
              <a:solidFill>
                <a:schemeClr val="dk1"/>
              </a:solidFill>
              <a:latin typeface="Calibri"/>
              <a:ea typeface="Calibri"/>
              <a:cs typeface="Calibri"/>
              <a:sym typeface="Calibri"/>
            </a:endParaRPr>
          </a:p>
        </p:txBody>
      </p:sp>
      <p:sp>
        <p:nvSpPr>
          <p:cNvPr id="300" name="Google Shape;300;p12"/>
          <p:cNvSpPr/>
          <p:nvPr/>
        </p:nvSpPr>
        <p:spPr>
          <a:xfrm>
            <a:off x="8540496" y="3328416"/>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2"/>
          <p:cNvSpPr/>
          <p:nvPr/>
        </p:nvSpPr>
        <p:spPr>
          <a:xfrm>
            <a:off x="8814816" y="3172968"/>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Use official product photography and marketing materials</a:t>
            </a:r>
            <a:endParaRPr b="0" i="0" sz="1100" u="none" cap="none" strike="noStrike">
              <a:solidFill>
                <a:schemeClr val="dk1"/>
              </a:solidFill>
              <a:latin typeface="Calibri"/>
              <a:ea typeface="Calibri"/>
              <a:cs typeface="Calibri"/>
              <a:sym typeface="Calibri"/>
            </a:endParaRPr>
          </a:p>
        </p:txBody>
      </p:sp>
      <p:sp>
        <p:nvSpPr>
          <p:cNvPr id="302" name="Google Shape;302;p12"/>
          <p:cNvSpPr/>
          <p:nvPr/>
        </p:nvSpPr>
        <p:spPr>
          <a:xfrm>
            <a:off x="8540496" y="4041648"/>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2"/>
          <p:cNvSpPr/>
          <p:nvPr/>
        </p:nvSpPr>
        <p:spPr>
          <a:xfrm>
            <a:off x="8814816" y="3886200"/>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All advertising must be truthful, accurate, and comply with applicable laws</a:t>
            </a:r>
            <a:endParaRPr b="0" i="0" sz="1100" u="none" cap="none" strike="noStrike">
              <a:solidFill>
                <a:schemeClr val="dk1"/>
              </a:solidFill>
              <a:latin typeface="Calibri"/>
              <a:ea typeface="Calibri"/>
              <a:cs typeface="Calibri"/>
              <a:sym typeface="Calibri"/>
            </a:endParaRPr>
          </a:p>
        </p:txBody>
      </p:sp>
      <p:sp>
        <p:nvSpPr>
          <p:cNvPr id="304" name="Google Shape;304;p12"/>
          <p:cNvSpPr/>
          <p:nvPr/>
        </p:nvSpPr>
        <p:spPr>
          <a:xfrm>
            <a:off x="8540496" y="4754880"/>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
          <p:cNvSpPr/>
          <p:nvPr/>
        </p:nvSpPr>
        <p:spPr>
          <a:xfrm>
            <a:off x="8814816" y="4599432"/>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Include “Authorized Dealer” designation in advertisements</a:t>
            </a:r>
            <a:endParaRPr b="0" i="0" sz="1100" u="none" cap="none" strike="noStrike">
              <a:solidFill>
                <a:schemeClr val="dk1"/>
              </a:solidFill>
              <a:latin typeface="Calibri"/>
              <a:ea typeface="Calibri"/>
              <a:cs typeface="Calibri"/>
              <a:sym typeface="Calibri"/>
            </a:endParaRPr>
          </a:p>
        </p:txBody>
      </p:sp>
      <p:sp>
        <p:nvSpPr>
          <p:cNvPr id="306" name="Google Shape;306;p12"/>
          <p:cNvSpPr/>
          <p:nvPr/>
        </p:nvSpPr>
        <p:spPr>
          <a:xfrm>
            <a:off x="8540496" y="5468112"/>
            <a:ext cx="91440" cy="91440"/>
          </a:xfrm>
          <a:prstGeom prst="ellipse">
            <a:avLst/>
          </a:prstGeom>
          <a:solidFill>
            <a:srgbClr val="C171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2"/>
          <p:cNvSpPr/>
          <p:nvPr/>
        </p:nvSpPr>
        <p:spPr>
          <a:xfrm>
            <a:off x="8814816" y="5312664"/>
            <a:ext cx="2862072" cy="713232"/>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232323"/>
              </a:buClr>
              <a:buSzPts val="1100"/>
              <a:buFont typeface="Calibri"/>
              <a:buNone/>
            </a:pPr>
            <a:r>
              <a:rPr b="0" i="0" lang="en-US" sz="1100" u="none" cap="none" strike="noStrike">
                <a:solidFill>
                  <a:srgbClr val="232323"/>
                </a:solidFill>
                <a:latin typeface="Calibri"/>
                <a:ea typeface="Calibri"/>
                <a:cs typeface="Calibri"/>
                <a:sym typeface="Calibri"/>
              </a:rPr>
              <a:t>Co-op advertising funds may be available for qualified dealers</a:t>
            </a:r>
            <a:endParaRPr b="0" i="0" sz="1100" u="none" cap="none" strike="noStrike">
              <a:solidFill>
                <a:schemeClr val="dk1"/>
              </a:solidFill>
              <a:latin typeface="Calibri"/>
              <a:ea typeface="Calibri"/>
              <a:cs typeface="Calibri"/>
              <a:sym typeface="Calibri"/>
            </a:endParaRPr>
          </a:p>
        </p:txBody>
      </p:sp>
      <p:pic>
        <p:nvPicPr>
          <p:cNvPr descr="logo.png" id="308" name="Google Shape;308;p12"/>
          <p:cNvPicPr preferRelativeResize="0"/>
          <p:nvPr/>
        </p:nvPicPr>
        <p:blipFill rotWithShape="1">
          <a:blip r:embed="rId6">
            <a:alphaModFix/>
          </a:blip>
          <a:srcRect b="0" l="0" r="0" t="0"/>
          <a:stretch/>
        </p:blipFill>
        <p:spPr>
          <a:xfrm>
            <a:off x="457200" y="6345936"/>
            <a:ext cx="384048" cy="384048"/>
          </a:xfrm>
          <a:prstGeom prst="rect">
            <a:avLst/>
          </a:prstGeom>
          <a:noFill/>
          <a:ln>
            <a:noFill/>
          </a:ln>
        </p:spPr>
      </p:pic>
      <p:sp>
        <p:nvSpPr>
          <p:cNvPr id="309" name="Google Shape;309;p12"/>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310" name="Google Shape;310;p12"/>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3"/>
              </a:buClr>
              <a:buSzPts val="1050"/>
              <a:buFont typeface="Calibri"/>
              <a:buNone/>
            </a:pPr>
            <a:r>
              <a:rPr b="0" i="0" lang="en-US" sz="1050" u="none" cap="none" strike="noStrike">
                <a:solidFill>
                  <a:srgbClr val="6E6E63"/>
                </a:solidFill>
                <a:latin typeface="Calibri"/>
                <a:ea typeface="Calibri"/>
                <a:cs typeface="Calibri"/>
                <a:sym typeface="Calibri"/>
              </a:rPr>
              <a:t>10</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1A1A"/>
        </a:solidFill>
      </p:bgPr>
    </p:bg>
    <p:spTree>
      <p:nvGrpSpPr>
        <p:cNvPr id="315" name="Shape 315"/>
        <p:cNvGrpSpPr/>
        <p:nvPr/>
      </p:nvGrpSpPr>
      <p:grpSpPr>
        <a:xfrm>
          <a:off x="0" y="0"/>
          <a:ext cx="0" cy="0"/>
          <a:chOff x="0" y="0"/>
          <a:chExt cx="0" cy="0"/>
        </a:xfrm>
      </p:grpSpPr>
      <p:sp>
        <p:nvSpPr>
          <p:cNvPr id="316" name="Google Shape;316;p13"/>
          <p:cNvSpPr/>
          <p:nvPr/>
        </p:nvSpPr>
        <p:spPr>
          <a:xfrm>
            <a:off x="-548640" y="-640080"/>
            <a:ext cx="1463040" cy="146304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3"/>
          <p:cNvSpPr/>
          <p:nvPr/>
        </p:nvSpPr>
        <p:spPr>
          <a:xfrm>
            <a:off x="-914400" y="-1005840"/>
            <a:ext cx="2194560" cy="219456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3"/>
          <p:cNvSpPr/>
          <p:nvPr/>
        </p:nvSpPr>
        <p:spPr>
          <a:xfrm>
            <a:off x="-1280160" y="-1371600"/>
            <a:ext cx="2926080" cy="292608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3"/>
          <p:cNvSpPr/>
          <p:nvPr/>
        </p:nvSpPr>
        <p:spPr>
          <a:xfrm>
            <a:off x="-1645920" y="-1737360"/>
            <a:ext cx="3657600" cy="3657600"/>
          </a:xfrm>
          <a:prstGeom prst="ellipse">
            <a:avLst/>
          </a:prstGeom>
          <a:noFill/>
          <a:ln cap="flat" cmpd="sng" w="12700">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3"/>
          <p:cNvSpPr/>
          <p:nvPr/>
        </p:nvSpPr>
        <p:spPr>
          <a:xfrm>
            <a:off x="640080" y="457200"/>
            <a:ext cx="96012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500"/>
              <a:buFont typeface="Calibri"/>
              <a:buNone/>
            </a:pPr>
            <a:r>
              <a:rPr b="1" i="0" lang="en-US" sz="1500" u="none" cap="none" strike="noStrike">
                <a:solidFill>
                  <a:srgbClr val="D98F4E"/>
                </a:solidFill>
                <a:latin typeface="Calibri"/>
                <a:ea typeface="Calibri"/>
                <a:cs typeface="Calibri"/>
                <a:sym typeface="Calibri"/>
              </a:rPr>
              <a:t>COMPLIANCE</a:t>
            </a:r>
            <a:endParaRPr b="0" i="0" sz="1500" u="none" cap="none" strike="noStrike">
              <a:solidFill>
                <a:schemeClr val="dk1"/>
              </a:solidFill>
              <a:latin typeface="Calibri"/>
              <a:ea typeface="Calibri"/>
              <a:cs typeface="Calibri"/>
              <a:sym typeface="Calibri"/>
            </a:endParaRPr>
          </a:p>
        </p:txBody>
      </p:sp>
      <p:sp>
        <p:nvSpPr>
          <p:cNvPr id="321" name="Google Shape;321;p13"/>
          <p:cNvSpPr/>
          <p:nvPr/>
        </p:nvSpPr>
        <p:spPr>
          <a:xfrm>
            <a:off x="640080" y="841248"/>
            <a:ext cx="10515600"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3EEE3"/>
              </a:buClr>
              <a:buSzPts val="3400"/>
              <a:buFont typeface="Cambria"/>
              <a:buNone/>
            </a:pPr>
            <a:r>
              <a:rPr b="1" i="0" lang="en-US" sz="3400" u="none" cap="none" strike="noStrike">
                <a:solidFill>
                  <a:srgbClr val="F3EEE3"/>
                </a:solidFill>
                <a:latin typeface="Cambria"/>
                <a:ea typeface="Cambria"/>
                <a:cs typeface="Cambria"/>
                <a:sym typeface="Cambria"/>
              </a:rPr>
              <a:t>Prohibited Activities</a:t>
            </a:r>
            <a:endParaRPr b="0" i="0" sz="3400" u="none" cap="none" strike="noStrike">
              <a:solidFill>
                <a:schemeClr val="dk1"/>
              </a:solidFill>
              <a:latin typeface="Calibri"/>
              <a:ea typeface="Calibri"/>
              <a:cs typeface="Calibri"/>
              <a:sym typeface="Calibri"/>
            </a:endParaRPr>
          </a:p>
        </p:txBody>
      </p:sp>
      <p:sp>
        <p:nvSpPr>
          <p:cNvPr id="322" name="Google Shape;322;p13"/>
          <p:cNvSpPr/>
          <p:nvPr/>
        </p:nvSpPr>
        <p:spPr>
          <a:xfrm>
            <a:off x="640080" y="1645920"/>
            <a:ext cx="1069848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98F4E"/>
              </a:buClr>
              <a:buSzPts val="1500"/>
              <a:buFont typeface="Calibri"/>
              <a:buNone/>
            </a:pPr>
            <a:r>
              <a:rPr b="0" i="1" lang="en-US" sz="1500" u="none" cap="none" strike="noStrike">
                <a:solidFill>
                  <a:srgbClr val="D98F4E"/>
                </a:solidFill>
                <a:latin typeface="Calibri"/>
                <a:ea typeface="Calibri"/>
                <a:cs typeface="Calibri"/>
                <a:sym typeface="Calibri"/>
              </a:rPr>
              <a:t>The following may result in immediate termination of dealer/affiliate status:</a:t>
            </a:r>
            <a:endParaRPr b="0" i="0" sz="1500" u="none" cap="none" strike="noStrike">
              <a:solidFill>
                <a:schemeClr val="dk1"/>
              </a:solidFill>
              <a:latin typeface="Calibri"/>
              <a:ea typeface="Calibri"/>
              <a:cs typeface="Calibri"/>
              <a:sym typeface="Calibri"/>
            </a:endParaRPr>
          </a:p>
        </p:txBody>
      </p:sp>
      <p:pic>
        <p:nvPicPr>
          <p:cNvPr descr="icons/FaBan.png" id="323" name="Google Shape;323;p13"/>
          <p:cNvPicPr preferRelativeResize="0"/>
          <p:nvPr/>
        </p:nvPicPr>
        <p:blipFill rotWithShape="1">
          <a:blip r:embed="rId3">
            <a:alphaModFix/>
          </a:blip>
          <a:srcRect b="0" l="0" r="0" t="0"/>
          <a:stretch/>
        </p:blipFill>
        <p:spPr>
          <a:xfrm>
            <a:off x="640080" y="2276856"/>
            <a:ext cx="274320" cy="274320"/>
          </a:xfrm>
          <a:prstGeom prst="rect">
            <a:avLst/>
          </a:prstGeom>
          <a:noFill/>
          <a:ln>
            <a:noFill/>
          </a:ln>
        </p:spPr>
      </p:pic>
      <p:sp>
        <p:nvSpPr>
          <p:cNvPr id="324" name="Google Shape;324;p13"/>
          <p:cNvSpPr/>
          <p:nvPr/>
        </p:nvSpPr>
        <p:spPr>
          <a:xfrm>
            <a:off x="1051560" y="2185416"/>
            <a:ext cx="493776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Altering, modifying, or creating derivative versions of MT Elk Inc logos or trademarks</a:t>
            </a:r>
            <a:endParaRPr b="0" i="0" sz="1250" u="none" cap="none" strike="noStrike">
              <a:solidFill>
                <a:schemeClr val="dk1"/>
              </a:solidFill>
              <a:latin typeface="Calibri"/>
              <a:ea typeface="Calibri"/>
              <a:cs typeface="Calibri"/>
              <a:sym typeface="Calibri"/>
            </a:endParaRPr>
          </a:p>
        </p:txBody>
      </p:sp>
      <p:pic>
        <p:nvPicPr>
          <p:cNvPr descr="icons/FaBan.png" id="325" name="Google Shape;325;p13"/>
          <p:cNvPicPr preferRelativeResize="0"/>
          <p:nvPr/>
        </p:nvPicPr>
        <p:blipFill rotWithShape="1">
          <a:blip r:embed="rId3">
            <a:alphaModFix/>
          </a:blip>
          <a:srcRect b="0" l="0" r="0" t="0"/>
          <a:stretch/>
        </p:blipFill>
        <p:spPr>
          <a:xfrm>
            <a:off x="640080" y="3209544"/>
            <a:ext cx="274320" cy="274320"/>
          </a:xfrm>
          <a:prstGeom prst="rect">
            <a:avLst/>
          </a:prstGeom>
          <a:noFill/>
          <a:ln>
            <a:noFill/>
          </a:ln>
        </p:spPr>
      </p:pic>
      <p:sp>
        <p:nvSpPr>
          <p:cNvPr id="326" name="Google Shape;326;p13"/>
          <p:cNvSpPr/>
          <p:nvPr/>
        </p:nvSpPr>
        <p:spPr>
          <a:xfrm>
            <a:off x="1051560" y="3118104"/>
            <a:ext cx="493776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Representing yourself as MT Elk Inc or implying an official partnership beyond dealer status</a:t>
            </a:r>
            <a:endParaRPr b="0" i="0" sz="1250" u="none" cap="none" strike="noStrike">
              <a:solidFill>
                <a:schemeClr val="dk1"/>
              </a:solidFill>
              <a:latin typeface="Calibri"/>
              <a:ea typeface="Calibri"/>
              <a:cs typeface="Calibri"/>
              <a:sym typeface="Calibri"/>
            </a:endParaRPr>
          </a:p>
        </p:txBody>
      </p:sp>
      <p:pic>
        <p:nvPicPr>
          <p:cNvPr descr="icons/FaBan.png" id="327" name="Google Shape;327;p13"/>
          <p:cNvPicPr preferRelativeResize="0"/>
          <p:nvPr/>
        </p:nvPicPr>
        <p:blipFill rotWithShape="1">
          <a:blip r:embed="rId3">
            <a:alphaModFix/>
          </a:blip>
          <a:srcRect b="0" l="0" r="0" t="0"/>
          <a:stretch/>
        </p:blipFill>
        <p:spPr>
          <a:xfrm>
            <a:off x="640080" y="4142232"/>
            <a:ext cx="274320" cy="274320"/>
          </a:xfrm>
          <a:prstGeom prst="rect">
            <a:avLst/>
          </a:prstGeom>
          <a:noFill/>
          <a:ln>
            <a:noFill/>
          </a:ln>
        </p:spPr>
      </p:pic>
      <p:sp>
        <p:nvSpPr>
          <p:cNvPr id="328" name="Google Shape;328;p13"/>
          <p:cNvSpPr/>
          <p:nvPr/>
        </p:nvSpPr>
        <p:spPr>
          <a:xfrm>
            <a:off x="1051560" y="4050792"/>
            <a:ext cx="493776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Making false, misleading, or unsubstantiated claims about products</a:t>
            </a:r>
            <a:endParaRPr b="0" i="0" sz="1250" u="none" cap="none" strike="noStrike">
              <a:solidFill>
                <a:schemeClr val="dk1"/>
              </a:solidFill>
              <a:latin typeface="Calibri"/>
              <a:ea typeface="Calibri"/>
              <a:cs typeface="Calibri"/>
              <a:sym typeface="Calibri"/>
            </a:endParaRPr>
          </a:p>
        </p:txBody>
      </p:sp>
      <p:pic>
        <p:nvPicPr>
          <p:cNvPr descr="icons/FaBan.png" id="329" name="Google Shape;329;p13"/>
          <p:cNvPicPr preferRelativeResize="0"/>
          <p:nvPr/>
        </p:nvPicPr>
        <p:blipFill rotWithShape="1">
          <a:blip r:embed="rId3">
            <a:alphaModFix/>
          </a:blip>
          <a:srcRect b="0" l="0" r="0" t="0"/>
          <a:stretch/>
        </p:blipFill>
        <p:spPr>
          <a:xfrm>
            <a:off x="640080" y="5074920"/>
            <a:ext cx="274320" cy="274320"/>
          </a:xfrm>
          <a:prstGeom prst="rect">
            <a:avLst/>
          </a:prstGeom>
          <a:noFill/>
          <a:ln>
            <a:noFill/>
          </a:ln>
        </p:spPr>
      </p:pic>
      <p:sp>
        <p:nvSpPr>
          <p:cNvPr id="330" name="Google Shape;330;p13"/>
          <p:cNvSpPr/>
          <p:nvPr/>
        </p:nvSpPr>
        <p:spPr>
          <a:xfrm>
            <a:off x="1051560" y="4983480"/>
            <a:ext cx="493776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Selling counterfeit, imitation, or unauthorized products under MT Elk Inc branding</a:t>
            </a:r>
            <a:endParaRPr b="0" i="0" sz="1250" u="none" cap="none" strike="noStrike">
              <a:solidFill>
                <a:schemeClr val="dk1"/>
              </a:solidFill>
              <a:latin typeface="Calibri"/>
              <a:ea typeface="Calibri"/>
              <a:cs typeface="Calibri"/>
              <a:sym typeface="Calibri"/>
            </a:endParaRPr>
          </a:p>
        </p:txBody>
      </p:sp>
      <p:pic>
        <p:nvPicPr>
          <p:cNvPr descr="icons/FaBan.png" id="331" name="Google Shape;331;p13"/>
          <p:cNvPicPr preferRelativeResize="0"/>
          <p:nvPr/>
        </p:nvPicPr>
        <p:blipFill rotWithShape="1">
          <a:blip r:embed="rId3">
            <a:alphaModFix/>
          </a:blip>
          <a:srcRect b="0" l="0" r="0" t="0"/>
          <a:stretch/>
        </p:blipFill>
        <p:spPr>
          <a:xfrm>
            <a:off x="6263640" y="2276856"/>
            <a:ext cx="274320" cy="274320"/>
          </a:xfrm>
          <a:prstGeom prst="rect">
            <a:avLst/>
          </a:prstGeom>
          <a:noFill/>
          <a:ln>
            <a:noFill/>
          </a:ln>
        </p:spPr>
      </p:pic>
      <p:sp>
        <p:nvSpPr>
          <p:cNvPr id="332" name="Google Shape;332;p13"/>
          <p:cNvSpPr/>
          <p:nvPr/>
        </p:nvSpPr>
        <p:spPr>
          <a:xfrm>
            <a:off x="6675120" y="2185416"/>
            <a:ext cx="489204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Using the MT Elk Inc brand to promote competing products or brands</a:t>
            </a:r>
            <a:endParaRPr b="0" i="0" sz="1250" u="none" cap="none" strike="noStrike">
              <a:solidFill>
                <a:schemeClr val="dk1"/>
              </a:solidFill>
              <a:latin typeface="Calibri"/>
              <a:ea typeface="Calibri"/>
              <a:cs typeface="Calibri"/>
              <a:sym typeface="Calibri"/>
            </a:endParaRPr>
          </a:p>
        </p:txBody>
      </p:sp>
      <p:pic>
        <p:nvPicPr>
          <p:cNvPr descr="icons/FaBan.png" id="333" name="Google Shape;333;p13"/>
          <p:cNvPicPr preferRelativeResize="0"/>
          <p:nvPr/>
        </p:nvPicPr>
        <p:blipFill rotWithShape="1">
          <a:blip r:embed="rId3">
            <a:alphaModFix/>
          </a:blip>
          <a:srcRect b="0" l="0" r="0" t="0"/>
          <a:stretch/>
        </p:blipFill>
        <p:spPr>
          <a:xfrm>
            <a:off x="6263640" y="3209544"/>
            <a:ext cx="274320" cy="274320"/>
          </a:xfrm>
          <a:prstGeom prst="rect">
            <a:avLst/>
          </a:prstGeom>
          <a:noFill/>
          <a:ln>
            <a:noFill/>
          </a:ln>
        </p:spPr>
      </p:pic>
      <p:sp>
        <p:nvSpPr>
          <p:cNvPr id="334" name="Google Shape;334;p13"/>
          <p:cNvSpPr/>
          <p:nvPr/>
        </p:nvSpPr>
        <p:spPr>
          <a:xfrm>
            <a:off x="6675120" y="3118104"/>
            <a:ext cx="489204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Bidding on MT Elk Inc trademarked terms in paid search/advertising without authorization</a:t>
            </a:r>
            <a:endParaRPr b="0" i="0" sz="1250" u="none" cap="none" strike="noStrike">
              <a:solidFill>
                <a:schemeClr val="dk1"/>
              </a:solidFill>
              <a:latin typeface="Calibri"/>
              <a:ea typeface="Calibri"/>
              <a:cs typeface="Calibri"/>
              <a:sym typeface="Calibri"/>
            </a:endParaRPr>
          </a:p>
        </p:txBody>
      </p:sp>
      <p:pic>
        <p:nvPicPr>
          <p:cNvPr descr="icons/FaBan.png" id="335" name="Google Shape;335;p13"/>
          <p:cNvPicPr preferRelativeResize="0"/>
          <p:nvPr/>
        </p:nvPicPr>
        <p:blipFill rotWithShape="1">
          <a:blip r:embed="rId3">
            <a:alphaModFix/>
          </a:blip>
          <a:srcRect b="0" l="0" r="0" t="0"/>
          <a:stretch/>
        </p:blipFill>
        <p:spPr>
          <a:xfrm>
            <a:off x="6263640" y="4142232"/>
            <a:ext cx="274320" cy="274320"/>
          </a:xfrm>
          <a:prstGeom prst="rect">
            <a:avLst/>
          </a:prstGeom>
          <a:noFill/>
          <a:ln>
            <a:noFill/>
          </a:ln>
        </p:spPr>
      </p:pic>
      <p:sp>
        <p:nvSpPr>
          <p:cNvPr id="336" name="Google Shape;336;p13"/>
          <p:cNvSpPr/>
          <p:nvPr/>
        </p:nvSpPr>
        <p:spPr>
          <a:xfrm>
            <a:off x="6675120" y="4050792"/>
            <a:ext cx="489204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Creating spam, misleading content, or engaging in unethical marketing practices</a:t>
            </a:r>
            <a:endParaRPr b="0" i="0" sz="1250" u="none" cap="none" strike="noStrike">
              <a:solidFill>
                <a:schemeClr val="dk1"/>
              </a:solidFill>
              <a:latin typeface="Calibri"/>
              <a:ea typeface="Calibri"/>
              <a:cs typeface="Calibri"/>
              <a:sym typeface="Calibri"/>
            </a:endParaRPr>
          </a:p>
        </p:txBody>
      </p:sp>
      <p:pic>
        <p:nvPicPr>
          <p:cNvPr descr="icons/FaBan.png" id="337" name="Google Shape;337;p13"/>
          <p:cNvPicPr preferRelativeResize="0"/>
          <p:nvPr/>
        </p:nvPicPr>
        <p:blipFill rotWithShape="1">
          <a:blip r:embed="rId3">
            <a:alphaModFix/>
          </a:blip>
          <a:srcRect b="0" l="0" r="0" t="0"/>
          <a:stretch/>
        </p:blipFill>
        <p:spPr>
          <a:xfrm>
            <a:off x="6263640" y="5074920"/>
            <a:ext cx="274320" cy="274320"/>
          </a:xfrm>
          <a:prstGeom prst="rect">
            <a:avLst/>
          </a:prstGeom>
          <a:noFill/>
          <a:ln>
            <a:noFill/>
          </a:ln>
        </p:spPr>
      </p:pic>
      <p:sp>
        <p:nvSpPr>
          <p:cNvPr id="338" name="Google Shape;338;p13"/>
          <p:cNvSpPr/>
          <p:nvPr/>
        </p:nvSpPr>
        <p:spPr>
          <a:xfrm>
            <a:off x="6675120" y="4983480"/>
            <a:ext cx="489204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Selling products outside of authorized sales territories (if applicable)</a:t>
            </a:r>
            <a:endParaRPr b="0" i="0" sz="1250" u="none" cap="none" strike="noStrike">
              <a:solidFill>
                <a:schemeClr val="dk1"/>
              </a:solidFill>
              <a:latin typeface="Calibri"/>
              <a:ea typeface="Calibri"/>
              <a:cs typeface="Calibri"/>
              <a:sym typeface="Calibri"/>
            </a:endParaRPr>
          </a:p>
        </p:txBody>
      </p:sp>
      <p:pic>
        <p:nvPicPr>
          <p:cNvPr descr="icons/FaBan.png" id="339" name="Google Shape;339;p13"/>
          <p:cNvPicPr preferRelativeResize="0"/>
          <p:nvPr/>
        </p:nvPicPr>
        <p:blipFill rotWithShape="1">
          <a:blip r:embed="rId3">
            <a:alphaModFix/>
          </a:blip>
          <a:srcRect b="0" l="0" r="0" t="0"/>
          <a:stretch/>
        </p:blipFill>
        <p:spPr>
          <a:xfrm>
            <a:off x="6263640" y="6007608"/>
            <a:ext cx="274320" cy="274320"/>
          </a:xfrm>
          <a:prstGeom prst="rect">
            <a:avLst/>
          </a:prstGeom>
          <a:noFill/>
          <a:ln>
            <a:noFill/>
          </a:ln>
        </p:spPr>
      </p:pic>
      <p:sp>
        <p:nvSpPr>
          <p:cNvPr id="340" name="Google Shape;340;p13"/>
          <p:cNvSpPr/>
          <p:nvPr/>
        </p:nvSpPr>
        <p:spPr>
          <a:xfrm>
            <a:off x="6675120" y="5916168"/>
            <a:ext cx="4892040" cy="749808"/>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D8D5CC"/>
              </a:buClr>
              <a:buSzPts val="1250"/>
              <a:buFont typeface="Calibri"/>
              <a:buNone/>
            </a:pPr>
            <a:r>
              <a:rPr b="0" i="0" lang="en-US" sz="1250" u="none" cap="none" strike="noStrike">
                <a:solidFill>
                  <a:srgbClr val="D8D5CC"/>
                </a:solidFill>
                <a:latin typeface="Calibri"/>
                <a:ea typeface="Calibri"/>
                <a:cs typeface="Calibri"/>
                <a:sym typeface="Calibri"/>
              </a:rPr>
              <a:t>Sharing or distributing confidential pricing, product development, or business information</a:t>
            </a:r>
            <a:endParaRPr b="0" i="0" sz="1250" u="none" cap="none" strike="noStrike">
              <a:solidFill>
                <a:schemeClr val="dk1"/>
              </a:solidFill>
              <a:latin typeface="Calibri"/>
              <a:ea typeface="Calibri"/>
              <a:cs typeface="Calibri"/>
              <a:sym typeface="Calibri"/>
            </a:endParaRPr>
          </a:p>
        </p:txBody>
      </p:sp>
      <p:pic>
        <p:nvPicPr>
          <p:cNvPr descr="logo.png" id="341" name="Google Shape;341;p13"/>
          <p:cNvPicPr preferRelativeResize="0"/>
          <p:nvPr/>
        </p:nvPicPr>
        <p:blipFill rotWithShape="1">
          <a:blip r:embed="rId4">
            <a:alphaModFix/>
          </a:blip>
          <a:srcRect b="0" l="0" r="0" t="0"/>
          <a:stretch/>
        </p:blipFill>
        <p:spPr>
          <a:xfrm>
            <a:off x="457200" y="6345936"/>
            <a:ext cx="384048" cy="384048"/>
          </a:xfrm>
          <a:prstGeom prst="rect">
            <a:avLst/>
          </a:prstGeom>
          <a:noFill/>
          <a:ln>
            <a:noFill/>
          </a:ln>
        </p:spPr>
      </p:pic>
      <p:sp>
        <p:nvSpPr>
          <p:cNvPr id="342" name="Google Shape;342;p13"/>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343" name="Google Shape;343;p13"/>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11</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3B2C"/>
        </a:solidFill>
      </p:bgPr>
    </p:bg>
    <p:spTree>
      <p:nvGrpSpPr>
        <p:cNvPr id="348" name="Shape 348"/>
        <p:cNvGrpSpPr/>
        <p:nvPr/>
      </p:nvGrpSpPr>
      <p:grpSpPr>
        <a:xfrm>
          <a:off x="0" y="0"/>
          <a:ext cx="0" cy="0"/>
          <a:chOff x="0" y="0"/>
          <a:chExt cx="0" cy="0"/>
        </a:xfrm>
      </p:grpSpPr>
      <p:sp>
        <p:nvSpPr>
          <p:cNvPr id="349" name="Google Shape;349;p14"/>
          <p:cNvSpPr/>
          <p:nvPr/>
        </p:nvSpPr>
        <p:spPr>
          <a:xfrm>
            <a:off x="4800600" y="-1280160"/>
            <a:ext cx="2560320" cy="256032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4"/>
          <p:cNvSpPr/>
          <p:nvPr/>
        </p:nvSpPr>
        <p:spPr>
          <a:xfrm>
            <a:off x="4160520" y="-1920240"/>
            <a:ext cx="3840480" cy="384048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4"/>
          <p:cNvSpPr/>
          <p:nvPr/>
        </p:nvSpPr>
        <p:spPr>
          <a:xfrm>
            <a:off x="3520440" y="-2560320"/>
            <a:ext cx="5120640" cy="512064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4"/>
          <p:cNvSpPr/>
          <p:nvPr/>
        </p:nvSpPr>
        <p:spPr>
          <a:xfrm>
            <a:off x="2880360" y="-3200400"/>
            <a:ext cx="6400800" cy="640080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4"/>
          <p:cNvSpPr/>
          <p:nvPr/>
        </p:nvSpPr>
        <p:spPr>
          <a:xfrm>
            <a:off x="2240280" y="-3840480"/>
            <a:ext cx="7680960" cy="768096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4"/>
          <p:cNvSpPr/>
          <p:nvPr/>
        </p:nvSpPr>
        <p:spPr>
          <a:xfrm>
            <a:off x="1600200" y="-4480560"/>
            <a:ext cx="8961120" cy="8961120"/>
          </a:xfrm>
          <a:prstGeom prst="ellipse">
            <a:avLst/>
          </a:prstGeom>
          <a:noFill/>
          <a:ln cap="flat" cmpd="sng" w="12700">
            <a:solidFill>
              <a:srgbClr val="2C4E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png" id="355" name="Google Shape;355;p14"/>
          <p:cNvPicPr preferRelativeResize="0"/>
          <p:nvPr/>
        </p:nvPicPr>
        <p:blipFill rotWithShape="1">
          <a:blip r:embed="rId3">
            <a:alphaModFix/>
          </a:blip>
          <a:srcRect b="0" l="0" r="0" t="0"/>
          <a:stretch/>
        </p:blipFill>
        <p:spPr>
          <a:xfrm>
            <a:off x="5436108" y="502920"/>
            <a:ext cx="1316736" cy="1261872"/>
          </a:xfrm>
          <a:prstGeom prst="rect">
            <a:avLst/>
          </a:prstGeom>
          <a:noFill/>
          <a:ln>
            <a:noFill/>
          </a:ln>
        </p:spPr>
      </p:pic>
      <p:sp>
        <p:nvSpPr>
          <p:cNvPr id="356" name="Google Shape;356;p14"/>
          <p:cNvSpPr/>
          <p:nvPr/>
        </p:nvSpPr>
        <p:spPr>
          <a:xfrm>
            <a:off x="914400" y="1965960"/>
            <a:ext cx="10360152" cy="1417320"/>
          </a:xfrm>
          <a:prstGeom prst="rect">
            <a:avLst/>
          </a:prstGeom>
          <a:noFill/>
          <a:ln>
            <a:noFill/>
          </a:ln>
        </p:spPr>
        <p:txBody>
          <a:bodyPr anchorCtr="0" anchor="ctr" bIns="45700" lIns="91425" spcFirstLastPara="1" rIns="91425" wrap="square" tIns="45700">
            <a:noAutofit/>
          </a:bodyPr>
          <a:lstStyle/>
          <a:p>
            <a:pPr indent="0" lvl="0" marL="0" marR="0" rtl="0" algn="ctr">
              <a:lnSpc>
                <a:spcPct val="110000"/>
              </a:lnSpc>
              <a:spcBef>
                <a:spcPts val="0"/>
              </a:spcBef>
              <a:spcAft>
                <a:spcPts val="0"/>
              </a:spcAft>
              <a:buClr>
                <a:srgbClr val="F3EEE3"/>
              </a:buClr>
              <a:buSzPts val="3600"/>
              <a:buFont typeface="Cambria"/>
              <a:buNone/>
            </a:pPr>
            <a:r>
              <a:rPr b="1" i="0" lang="en-US" sz="3600" u="none" cap="none" strike="noStrike">
                <a:solidFill>
                  <a:srgbClr val="F3EEE3"/>
                </a:solidFill>
                <a:latin typeface="Cambria"/>
                <a:ea typeface="Cambria"/>
                <a:cs typeface="Cambria"/>
                <a:sym typeface="Cambria"/>
              </a:rPr>
              <a:t>Ready to Become an</a:t>
            </a:r>
            <a:endParaRPr b="0" i="0" sz="3600" u="none" cap="none" strike="noStrike">
              <a:solidFill>
                <a:schemeClr val="dk1"/>
              </a:solidFill>
              <a:latin typeface="Calibri"/>
              <a:ea typeface="Calibri"/>
              <a:cs typeface="Calibri"/>
              <a:sym typeface="Calibri"/>
            </a:endParaRPr>
          </a:p>
          <a:p>
            <a:pPr indent="0" lvl="0" marL="0" marR="0" rtl="0" algn="ctr">
              <a:lnSpc>
                <a:spcPct val="110000"/>
              </a:lnSpc>
              <a:spcBef>
                <a:spcPts val="0"/>
              </a:spcBef>
              <a:spcAft>
                <a:spcPts val="0"/>
              </a:spcAft>
              <a:buClr>
                <a:srgbClr val="F3EEE3"/>
              </a:buClr>
              <a:buSzPts val="3600"/>
              <a:buFont typeface="Cambria"/>
              <a:buNone/>
            </a:pPr>
            <a:r>
              <a:rPr b="1" i="0" lang="en-US" sz="3600" u="none" cap="none" strike="noStrike">
                <a:solidFill>
                  <a:srgbClr val="F3EEE3"/>
                </a:solidFill>
                <a:latin typeface="Cambria"/>
                <a:ea typeface="Cambria"/>
                <a:cs typeface="Cambria"/>
                <a:sym typeface="Cambria"/>
              </a:rPr>
              <a:t>Authorized Dealer?</a:t>
            </a:r>
            <a:endParaRPr b="0" i="0" sz="3600" u="none" cap="none" strike="noStrike">
              <a:solidFill>
                <a:schemeClr val="dk1"/>
              </a:solidFill>
              <a:latin typeface="Calibri"/>
              <a:ea typeface="Calibri"/>
              <a:cs typeface="Calibri"/>
              <a:sym typeface="Calibri"/>
            </a:endParaRPr>
          </a:p>
        </p:txBody>
      </p:sp>
      <p:sp>
        <p:nvSpPr>
          <p:cNvPr id="357" name="Google Shape;357;p14"/>
          <p:cNvSpPr/>
          <p:nvPr/>
        </p:nvSpPr>
        <p:spPr>
          <a:xfrm>
            <a:off x="1188720" y="3337560"/>
            <a:ext cx="9811512" cy="77724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D98F4E"/>
              </a:buClr>
              <a:buSzPts val="1450"/>
              <a:buFont typeface="Calibri"/>
              <a:buNone/>
            </a:pPr>
            <a:r>
              <a:rPr b="0" i="1" lang="en-US" sz="1450" u="none" cap="none" strike="noStrike">
                <a:solidFill>
                  <a:srgbClr val="D98F4E"/>
                </a:solidFill>
                <a:latin typeface="Calibri"/>
                <a:ea typeface="Calibri"/>
                <a:cs typeface="Calibri"/>
                <a:sym typeface="Calibri"/>
              </a:rPr>
              <a:t>Complete all sections of the dealer application and submit with required documentation</a:t>
            </a:r>
            <a:endParaRPr b="0" i="0" sz="1450" u="none" cap="none" strike="noStrike">
              <a:solidFill>
                <a:schemeClr val="dk1"/>
              </a:solidFill>
              <a:latin typeface="Calibri"/>
              <a:ea typeface="Calibri"/>
              <a:cs typeface="Calibri"/>
              <a:sym typeface="Calibri"/>
            </a:endParaRPr>
          </a:p>
          <a:p>
            <a:pPr indent="0" lvl="0" marL="0" marR="0" rtl="0" algn="ctr">
              <a:lnSpc>
                <a:spcPct val="130000"/>
              </a:lnSpc>
              <a:spcBef>
                <a:spcPts val="0"/>
              </a:spcBef>
              <a:spcAft>
                <a:spcPts val="0"/>
              </a:spcAft>
              <a:buClr>
                <a:srgbClr val="D98F4E"/>
              </a:buClr>
              <a:buSzPts val="1450"/>
              <a:buFont typeface="Calibri"/>
              <a:buNone/>
            </a:pPr>
            <a:r>
              <a:rPr b="0" i="1" lang="en-US" sz="1450" u="none" cap="none" strike="noStrike">
                <a:solidFill>
                  <a:srgbClr val="D98F4E"/>
                </a:solidFill>
                <a:latin typeface="Calibri"/>
                <a:ea typeface="Calibri"/>
                <a:cs typeface="Calibri"/>
                <a:sym typeface="Calibri"/>
              </a:rPr>
              <a:t>(Business License; Three Credit References if applying for Net 30 terms).</a:t>
            </a:r>
            <a:endParaRPr b="0" i="0" sz="1450" u="none" cap="none" strike="noStrike">
              <a:solidFill>
                <a:schemeClr val="dk1"/>
              </a:solidFill>
              <a:latin typeface="Calibri"/>
              <a:ea typeface="Calibri"/>
              <a:cs typeface="Calibri"/>
              <a:sym typeface="Calibri"/>
            </a:endParaRPr>
          </a:p>
        </p:txBody>
      </p:sp>
      <p:cxnSp>
        <p:nvCxnSpPr>
          <p:cNvPr id="358" name="Google Shape;358;p14"/>
          <p:cNvCxnSpPr/>
          <p:nvPr/>
        </p:nvCxnSpPr>
        <p:spPr>
          <a:xfrm>
            <a:off x="5175504" y="4251960"/>
            <a:ext cx="1828800" cy="0"/>
          </a:xfrm>
          <a:prstGeom prst="straightConnector1">
            <a:avLst/>
          </a:prstGeom>
          <a:noFill/>
          <a:ln cap="flat" cmpd="sng" w="25400">
            <a:solidFill>
              <a:srgbClr val="C1712F"/>
            </a:solidFill>
            <a:prstDash val="solid"/>
            <a:round/>
            <a:headEnd len="sm" w="sm" type="none"/>
            <a:tailEnd len="sm" w="sm" type="none"/>
          </a:ln>
        </p:spPr>
      </p:cxnSp>
      <p:sp>
        <p:nvSpPr>
          <p:cNvPr id="359" name="Google Shape;359;p14"/>
          <p:cNvSpPr/>
          <p:nvPr/>
        </p:nvSpPr>
        <p:spPr>
          <a:xfrm>
            <a:off x="3488436" y="4526280"/>
            <a:ext cx="402336" cy="402336"/>
          </a:xfrm>
          <a:prstGeom prst="ellipse">
            <a:avLst/>
          </a:prstGeom>
          <a:solidFill>
            <a:srgbClr val="16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Envelope.png" id="360" name="Google Shape;360;p14"/>
          <p:cNvPicPr preferRelativeResize="0"/>
          <p:nvPr/>
        </p:nvPicPr>
        <p:blipFill rotWithShape="1">
          <a:blip r:embed="rId4">
            <a:alphaModFix/>
          </a:blip>
          <a:srcRect b="0" l="0" r="0" t="0"/>
          <a:stretch/>
        </p:blipFill>
        <p:spPr>
          <a:xfrm>
            <a:off x="3578962" y="4616806"/>
            <a:ext cx="221285" cy="221285"/>
          </a:xfrm>
          <a:prstGeom prst="rect">
            <a:avLst/>
          </a:prstGeom>
          <a:noFill/>
          <a:ln>
            <a:noFill/>
          </a:ln>
        </p:spPr>
      </p:pic>
      <p:sp>
        <p:nvSpPr>
          <p:cNvPr id="361" name="Google Shape;361;p14"/>
          <p:cNvSpPr/>
          <p:nvPr/>
        </p:nvSpPr>
        <p:spPr>
          <a:xfrm>
            <a:off x="4082796" y="4489704"/>
            <a:ext cx="5120640" cy="47548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8D5CC"/>
              </a:buClr>
              <a:buSzPts val="1450"/>
              <a:buFont typeface="Calibri"/>
              <a:buNone/>
            </a:pPr>
            <a:r>
              <a:rPr b="0" i="0" lang="en-US" sz="1450" u="none" cap="none" strike="noStrike">
                <a:solidFill>
                  <a:srgbClr val="D8D5CC"/>
                </a:solidFill>
                <a:latin typeface="Calibri"/>
                <a:ea typeface="Calibri"/>
                <a:cs typeface="Calibri"/>
                <a:sym typeface="Calibri"/>
              </a:rPr>
              <a:t>Email application to office@elkinc.com</a:t>
            </a:r>
            <a:endParaRPr b="0" i="0" sz="1450" u="none" cap="none" strike="noStrike">
              <a:solidFill>
                <a:schemeClr val="dk1"/>
              </a:solidFill>
              <a:latin typeface="Calibri"/>
              <a:ea typeface="Calibri"/>
              <a:cs typeface="Calibri"/>
              <a:sym typeface="Calibri"/>
            </a:endParaRPr>
          </a:p>
        </p:txBody>
      </p:sp>
      <p:sp>
        <p:nvSpPr>
          <p:cNvPr id="362" name="Google Shape;362;p14"/>
          <p:cNvSpPr/>
          <p:nvPr/>
        </p:nvSpPr>
        <p:spPr>
          <a:xfrm>
            <a:off x="3488436" y="5093208"/>
            <a:ext cx="402336" cy="402336"/>
          </a:xfrm>
          <a:prstGeom prst="ellipse">
            <a:avLst/>
          </a:prstGeom>
          <a:solidFill>
            <a:srgbClr val="16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PhoneAlt.png" id="363" name="Google Shape;363;p14"/>
          <p:cNvPicPr preferRelativeResize="0"/>
          <p:nvPr/>
        </p:nvPicPr>
        <p:blipFill rotWithShape="1">
          <a:blip r:embed="rId5">
            <a:alphaModFix/>
          </a:blip>
          <a:srcRect b="0" l="0" r="0" t="0"/>
          <a:stretch/>
        </p:blipFill>
        <p:spPr>
          <a:xfrm>
            <a:off x="3578962" y="5183734"/>
            <a:ext cx="221285" cy="221285"/>
          </a:xfrm>
          <a:prstGeom prst="rect">
            <a:avLst/>
          </a:prstGeom>
          <a:noFill/>
          <a:ln>
            <a:noFill/>
          </a:ln>
        </p:spPr>
      </p:pic>
      <p:sp>
        <p:nvSpPr>
          <p:cNvPr id="364" name="Google Shape;364;p14"/>
          <p:cNvSpPr/>
          <p:nvPr/>
        </p:nvSpPr>
        <p:spPr>
          <a:xfrm>
            <a:off x="4082796" y="5056632"/>
            <a:ext cx="5120640" cy="47548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8D5CC"/>
              </a:buClr>
              <a:buSzPts val="1450"/>
              <a:buFont typeface="Calibri"/>
              <a:buNone/>
            </a:pPr>
            <a:r>
              <a:rPr b="0" i="0" lang="en-US" sz="1450" u="none" cap="none" strike="noStrike">
                <a:solidFill>
                  <a:srgbClr val="D8D5CC"/>
                </a:solidFill>
                <a:latin typeface="Calibri"/>
                <a:ea typeface="Calibri"/>
                <a:cs typeface="Calibri"/>
                <a:sym typeface="Calibri"/>
              </a:rPr>
              <a:t>(406) 517-8923</a:t>
            </a:r>
            <a:endParaRPr b="0" i="0" sz="1450" u="none" cap="none" strike="noStrike">
              <a:solidFill>
                <a:schemeClr val="dk1"/>
              </a:solidFill>
              <a:latin typeface="Calibri"/>
              <a:ea typeface="Calibri"/>
              <a:cs typeface="Calibri"/>
              <a:sym typeface="Calibri"/>
            </a:endParaRPr>
          </a:p>
        </p:txBody>
      </p:sp>
      <p:sp>
        <p:nvSpPr>
          <p:cNvPr id="365" name="Google Shape;365;p14"/>
          <p:cNvSpPr/>
          <p:nvPr/>
        </p:nvSpPr>
        <p:spPr>
          <a:xfrm>
            <a:off x="3488436" y="5660136"/>
            <a:ext cx="402336" cy="402336"/>
          </a:xfrm>
          <a:prstGeom prst="ellipse">
            <a:avLst/>
          </a:prstGeom>
          <a:solidFill>
            <a:srgbClr val="16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cons/FaMapMarkerAlt.png" id="366" name="Google Shape;366;p14"/>
          <p:cNvPicPr preferRelativeResize="0"/>
          <p:nvPr/>
        </p:nvPicPr>
        <p:blipFill rotWithShape="1">
          <a:blip r:embed="rId6">
            <a:alphaModFix/>
          </a:blip>
          <a:srcRect b="0" l="0" r="0" t="0"/>
          <a:stretch/>
        </p:blipFill>
        <p:spPr>
          <a:xfrm>
            <a:off x="3578962" y="5750662"/>
            <a:ext cx="221285" cy="221285"/>
          </a:xfrm>
          <a:prstGeom prst="rect">
            <a:avLst/>
          </a:prstGeom>
          <a:noFill/>
          <a:ln>
            <a:noFill/>
          </a:ln>
        </p:spPr>
      </p:pic>
      <p:sp>
        <p:nvSpPr>
          <p:cNvPr id="367" name="Google Shape;367;p14"/>
          <p:cNvSpPr/>
          <p:nvPr/>
        </p:nvSpPr>
        <p:spPr>
          <a:xfrm>
            <a:off x="4082796" y="5623560"/>
            <a:ext cx="5120640" cy="47548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8D5CC"/>
              </a:buClr>
              <a:buSzPts val="1450"/>
              <a:buFont typeface="Calibri"/>
              <a:buNone/>
            </a:pPr>
            <a:r>
              <a:rPr b="0" i="0" lang="en-US" sz="1450" u="none" cap="none" strike="noStrike">
                <a:solidFill>
                  <a:srgbClr val="D8D5CC"/>
                </a:solidFill>
                <a:latin typeface="Calibri"/>
                <a:ea typeface="Calibri"/>
                <a:cs typeface="Calibri"/>
                <a:sym typeface="Calibri"/>
              </a:rPr>
              <a:t>107 Sun Ave, PO Box 473, Livingston, MT 59047</a:t>
            </a:r>
            <a:endParaRPr b="0" i="0" sz="1450" u="none" cap="none" strike="noStrike">
              <a:solidFill>
                <a:schemeClr val="dk1"/>
              </a:solidFill>
              <a:latin typeface="Calibri"/>
              <a:ea typeface="Calibri"/>
              <a:cs typeface="Calibri"/>
              <a:sym typeface="Calibri"/>
            </a:endParaRPr>
          </a:p>
        </p:txBody>
      </p:sp>
      <p:sp>
        <p:nvSpPr>
          <p:cNvPr id="368" name="Google Shape;368;p14"/>
          <p:cNvSpPr/>
          <p:nvPr/>
        </p:nvSpPr>
        <p:spPr>
          <a:xfrm>
            <a:off x="914400" y="6300216"/>
            <a:ext cx="10360152" cy="4114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3EEE3"/>
              </a:buClr>
              <a:buSzPts val="1500"/>
              <a:buFont typeface="Calibri"/>
              <a:buNone/>
            </a:pPr>
            <a:r>
              <a:rPr b="1" i="0" lang="en-US" sz="1500" u="none" cap="none" strike="noStrike">
                <a:solidFill>
                  <a:srgbClr val="F3EEE3"/>
                </a:solidFill>
                <a:latin typeface="Calibri"/>
                <a:ea typeface="Calibri"/>
                <a:cs typeface="Calibri"/>
                <a:sym typeface="Calibri"/>
              </a:rPr>
              <a:t>www.elkinc.com</a:t>
            </a:r>
            <a:endParaRPr b="0" i="0" sz="1500" u="none" cap="none" strike="noStrike">
              <a:solidFill>
                <a:schemeClr val="dk1"/>
              </a:solidFill>
              <a:latin typeface="Calibri"/>
              <a:ea typeface="Calibri"/>
              <a:cs typeface="Calibri"/>
              <a:sym typeface="Calibri"/>
            </a:endParaRPr>
          </a:p>
        </p:txBody>
      </p:sp>
      <p:pic>
        <p:nvPicPr>
          <p:cNvPr descr="logo.png" id="369" name="Google Shape;369;p14"/>
          <p:cNvPicPr preferRelativeResize="0"/>
          <p:nvPr/>
        </p:nvPicPr>
        <p:blipFill rotWithShape="1">
          <a:blip r:embed="rId3">
            <a:alphaModFix/>
          </a:blip>
          <a:srcRect b="0" l="0" r="0" t="0"/>
          <a:stretch/>
        </p:blipFill>
        <p:spPr>
          <a:xfrm>
            <a:off x="457200" y="6345936"/>
            <a:ext cx="384048" cy="384048"/>
          </a:xfrm>
          <a:prstGeom prst="rect">
            <a:avLst/>
          </a:prstGeom>
          <a:noFill/>
          <a:ln>
            <a:noFill/>
          </a:ln>
        </p:spPr>
      </p:pic>
      <p:sp>
        <p:nvSpPr>
          <p:cNvPr id="370" name="Google Shape;370;p14"/>
          <p:cNvSpPr/>
          <p:nvPr/>
        </p:nvSpPr>
        <p:spPr>
          <a:xfrm>
            <a:off x="914400" y="6455664"/>
            <a:ext cx="27432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MT E.L.K., INC.</a:t>
            </a:r>
            <a:endParaRPr b="0" i="0" sz="1050" u="none" cap="none" strike="noStrike">
              <a:solidFill>
                <a:schemeClr val="dk1"/>
              </a:solidFill>
              <a:latin typeface="Calibri"/>
              <a:ea typeface="Calibri"/>
              <a:cs typeface="Calibri"/>
              <a:sym typeface="Calibri"/>
            </a:endParaRPr>
          </a:p>
        </p:txBody>
      </p:sp>
      <p:sp>
        <p:nvSpPr>
          <p:cNvPr id="371" name="Google Shape;371;p14"/>
          <p:cNvSpPr/>
          <p:nvPr/>
        </p:nvSpPr>
        <p:spPr>
          <a:xfrm>
            <a:off x="11274552" y="6455664"/>
            <a:ext cx="457200"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9A9A8E"/>
              </a:buClr>
              <a:buSzPts val="1050"/>
              <a:buFont typeface="Calibri"/>
              <a:buNone/>
            </a:pPr>
            <a:r>
              <a:rPr b="0" i="0" lang="en-US" sz="1050" u="none" cap="none" strike="noStrike">
                <a:solidFill>
                  <a:srgbClr val="9A9A8E"/>
                </a:solidFill>
                <a:latin typeface="Calibri"/>
                <a:ea typeface="Calibri"/>
                <a:cs typeface="Calibri"/>
                <a:sym typeface="Calibri"/>
              </a:rPr>
              <a:t>12</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